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33"/>
  </p:notesMasterIdLst>
  <p:handoutMasterIdLst>
    <p:handoutMasterId r:id="rId34"/>
  </p:handoutMasterIdLst>
  <p:sldIdLst>
    <p:sldId id="256" r:id="rId4"/>
    <p:sldId id="257" r:id="rId5"/>
    <p:sldId id="258" r:id="rId6"/>
    <p:sldId id="259" r:id="rId7"/>
    <p:sldId id="261" r:id="rId8"/>
    <p:sldId id="260" r:id="rId9"/>
    <p:sldId id="262" r:id="rId10"/>
    <p:sldId id="263" r:id="rId11"/>
    <p:sldId id="264" r:id="rId12"/>
    <p:sldId id="265" r:id="rId13"/>
    <p:sldId id="266" r:id="rId14"/>
    <p:sldId id="267" r:id="rId15"/>
    <p:sldId id="278" r:id="rId16"/>
    <p:sldId id="279" r:id="rId17"/>
    <p:sldId id="269" r:id="rId18"/>
    <p:sldId id="275" r:id="rId19"/>
    <p:sldId id="271" r:id="rId20"/>
    <p:sldId id="272" r:id="rId21"/>
    <p:sldId id="286" r:id="rId22"/>
    <p:sldId id="273" r:id="rId23"/>
    <p:sldId id="274" r:id="rId24"/>
    <p:sldId id="276" r:id="rId25"/>
    <p:sldId id="277" r:id="rId26"/>
    <p:sldId id="285" r:id="rId27"/>
    <p:sldId id="280" r:id="rId28"/>
    <p:sldId id="281" r:id="rId29"/>
    <p:sldId id="282" r:id="rId30"/>
    <p:sldId id="283"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79826" autoAdjust="0"/>
  </p:normalViewPr>
  <p:slideViewPr>
    <p:cSldViewPr snapToGrid="0">
      <p:cViewPr varScale="1">
        <p:scale>
          <a:sx n="90" d="100"/>
          <a:sy n="90" d="100"/>
        </p:scale>
        <p:origin x="17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J\Dropbox\Drexel\Senior%20Design\Submissions\Progress%20Report%20Winter%202015-2016\ProjectGanttChart%20Win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187827855626695"/>
          <c:y val="6.0723810558973933E-2"/>
          <c:w val="0.76685407934849892"/>
          <c:h val="0.92303628643288771"/>
        </c:manualLayout>
      </c:layout>
      <c:barChart>
        <c:barDir val="bar"/>
        <c:grouping val="stacked"/>
        <c:varyColors val="0"/>
        <c:ser>
          <c:idx val="0"/>
          <c:order val="0"/>
          <c:tx>
            <c:strRef>
              <c:f>Sheet2!$L$1</c:f>
              <c:strCache>
                <c:ptCount val="1"/>
                <c:pt idx="0">
                  <c:v>Start</c:v>
                </c:pt>
              </c:strCache>
            </c:strRef>
          </c:tx>
          <c:spPr>
            <a:noFill/>
            <a:ln>
              <a:noFill/>
            </a:ln>
            <a:effectLst/>
          </c:spPr>
          <c:invertIfNegative val="0"/>
          <c:cat>
            <c:strRef>
              <c:f>Sheet2!$K$2:$K$24</c:f>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f>Sheet2!$L$2:$L$24</c:f>
              <c:numCache>
                <c:formatCode>d\-mmm</c:formatCode>
                <c:ptCount val="23"/>
                <c:pt idx="0">
                  <c:v>42268</c:v>
                </c:pt>
                <c:pt idx="1">
                  <c:v>42277</c:v>
                </c:pt>
                <c:pt idx="2">
                  <c:v>42279</c:v>
                </c:pt>
                <c:pt idx="3">
                  <c:v>42282</c:v>
                </c:pt>
                <c:pt idx="4">
                  <c:v>42282</c:v>
                </c:pt>
                <c:pt idx="5">
                  <c:v>42284</c:v>
                </c:pt>
                <c:pt idx="6">
                  <c:v>42306</c:v>
                </c:pt>
                <c:pt idx="7">
                  <c:v>42309</c:v>
                </c:pt>
                <c:pt idx="8">
                  <c:v>42324</c:v>
                </c:pt>
                <c:pt idx="9">
                  <c:v>42339</c:v>
                </c:pt>
                <c:pt idx="10">
                  <c:v>42341</c:v>
                </c:pt>
                <c:pt idx="11">
                  <c:v>42348</c:v>
                </c:pt>
                <c:pt idx="12">
                  <c:v>42348</c:v>
                </c:pt>
                <c:pt idx="13">
                  <c:v>42373</c:v>
                </c:pt>
                <c:pt idx="14">
                  <c:v>42376</c:v>
                </c:pt>
                <c:pt idx="15">
                  <c:v>42376</c:v>
                </c:pt>
                <c:pt idx="16">
                  <c:v>42376</c:v>
                </c:pt>
                <c:pt idx="17">
                  <c:v>42383</c:v>
                </c:pt>
                <c:pt idx="18">
                  <c:v>42422</c:v>
                </c:pt>
                <c:pt idx="19">
                  <c:v>42430</c:v>
                </c:pt>
                <c:pt idx="20">
                  <c:v>42430</c:v>
                </c:pt>
                <c:pt idx="21">
                  <c:v>42442</c:v>
                </c:pt>
                <c:pt idx="22">
                  <c:v>42461</c:v>
                </c:pt>
              </c:numCache>
            </c:numRef>
          </c:val>
        </c:ser>
        <c:ser>
          <c:idx val="3"/>
          <c:order val="3"/>
          <c:tx>
            <c:strRef>
              <c:f>Sheet2!$M$1</c:f>
              <c:strCache>
                <c:ptCount val="1"/>
                <c:pt idx="0">
                  <c:v>Duration</c:v>
                </c:pt>
              </c:strCache>
            </c:strRef>
          </c:tx>
          <c:spPr>
            <a:solidFill>
              <a:srgbClr val="FFC000"/>
            </a:solidFill>
            <a:ln>
              <a:noFill/>
            </a:ln>
            <a:effectLst/>
          </c:spPr>
          <c:invertIfNegative val="0"/>
          <c:cat>
            <c:strRef>
              <c:f>Sheet2!$K$2:$K$24</c:f>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f>Sheet2!$M$2:$M$24</c:f>
              <c:numCache>
                <c:formatCode>General</c:formatCode>
                <c:ptCount val="23"/>
                <c:pt idx="0">
                  <c:v>12</c:v>
                </c:pt>
                <c:pt idx="1">
                  <c:v>3</c:v>
                </c:pt>
                <c:pt idx="2">
                  <c:v>6</c:v>
                </c:pt>
                <c:pt idx="3">
                  <c:v>10</c:v>
                </c:pt>
                <c:pt idx="4">
                  <c:v>36</c:v>
                </c:pt>
                <c:pt idx="5">
                  <c:v>28</c:v>
                </c:pt>
                <c:pt idx="6">
                  <c:v>1</c:v>
                </c:pt>
                <c:pt idx="7">
                  <c:v>23</c:v>
                </c:pt>
                <c:pt idx="8">
                  <c:v>17</c:v>
                </c:pt>
                <c:pt idx="9">
                  <c:v>45</c:v>
                </c:pt>
                <c:pt idx="10">
                  <c:v>65</c:v>
                </c:pt>
                <c:pt idx="11">
                  <c:v>28</c:v>
                </c:pt>
                <c:pt idx="12">
                  <c:v>46</c:v>
                </c:pt>
                <c:pt idx="13">
                  <c:v>21</c:v>
                </c:pt>
                <c:pt idx="14">
                  <c:v>14</c:v>
                </c:pt>
                <c:pt idx="15">
                  <c:v>45</c:v>
                </c:pt>
                <c:pt idx="16">
                  <c:v>45</c:v>
                </c:pt>
                <c:pt idx="17">
                  <c:v>42</c:v>
                </c:pt>
                <c:pt idx="18">
                  <c:v>17</c:v>
                </c:pt>
                <c:pt idx="19">
                  <c:v>30</c:v>
                </c:pt>
                <c:pt idx="20">
                  <c:v>45</c:v>
                </c:pt>
                <c:pt idx="21">
                  <c:v>15</c:v>
                </c:pt>
                <c:pt idx="22">
                  <c:v>30</c:v>
                </c:pt>
              </c:numCache>
            </c:numRef>
          </c:val>
        </c:ser>
        <c:dLbls>
          <c:showLegendKey val="0"/>
          <c:showVal val="0"/>
          <c:showCatName val="0"/>
          <c:showSerName val="0"/>
          <c:showPercent val="0"/>
          <c:showBubbleSize val="0"/>
        </c:dLbls>
        <c:gapWidth val="81"/>
        <c:overlap val="100"/>
        <c:axId val="283173952"/>
        <c:axId val="283172776"/>
        <c:extLst>
          <c:ext xmlns:c15="http://schemas.microsoft.com/office/drawing/2012/chart" uri="{02D57815-91ED-43cb-92C2-25804820EDAC}">
            <c15:filteredBarSeries>
              <c15:ser>
                <c:idx val="1"/>
                <c:order val="1"/>
                <c:tx>
                  <c:v>Completed</c:v>
                </c:tx>
                <c:spPr>
                  <a:solidFill>
                    <a:schemeClr val="accent2"/>
                  </a:solidFill>
                  <a:ln>
                    <a:noFill/>
                  </a:ln>
                  <a:effectLst/>
                </c:spPr>
                <c:invertIfNegative val="0"/>
                <c:cat>
                  <c:strRef>
                    <c:extLst>
                      <c:ext uri="{02D57815-91ED-43cb-92C2-25804820EDAC}">
                        <c15:formulaRef>
                          <c15:sqref>Sheet2!$K$2:$K$24</c15:sqref>
                        </c15:formulaRef>
                      </c:ext>
                    </c:extLst>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extLst>
                      <c:ext uri="{02D57815-91ED-43cb-92C2-25804820EDAC}">
                        <c15:formulaRef>
                          <c15:sqref>Sheet2!$P$2:$P$15</c15:sqref>
                        </c15:formulaRef>
                      </c:ext>
                    </c:extLst>
                    <c:numCache>
                      <c:formatCode>General</c:formatCode>
                      <c:ptCount val="14"/>
                      <c:pt idx="0">
                        <c:v>12</c:v>
                      </c:pt>
                      <c:pt idx="1">
                        <c:v>3</c:v>
                      </c:pt>
                      <c:pt idx="2">
                        <c:v>6</c:v>
                      </c:pt>
                      <c:pt idx="3">
                        <c:v>10</c:v>
                      </c:pt>
                      <c:pt idx="4">
                        <c:v>36</c:v>
                      </c:pt>
                      <c:pt idx="5">
                        <c:v>28</c:v>
                      </c:pt>
                      <c:pt idx="6">
                        <c:v>1</c:v>
                      </c:pt>
                      <c:pt idx="7">
                        <c:v>23</c:v>
                      </c:pt>
                      <c:pt idx="8">
                        <c:v>17</c:v>
                      </c:pt>
                      <c:pt idx="9">
                        <c:v>2</c:v>
                      </c:pt>
                      <c:pt idx="10">
                        <c:v>0</c:v>
                      </c:pt>
                      <c:pt idx="11">
                        <c:v>0</c:v>
                      </c:pt>
                      <c:pt idx="12">
                        <c:v>1</c:v>
                      </c:pt>
                      <c:pt idx="13">
                        <c:v>0</c:v>
                      </c:pt>
                    </c:numCache>
                  </c:numRef>
                </c:val>
              </c15:ser>
            </c15:filteredBarSeries>
            <c15:filteredBarSeries>
              <c15:ser>
                <c:idx val="2"/>
                <c:order val="2"/>
                <c:tx>
                  <c:v>Remaining</c:v>
                </c:tx>
                <c:spPr>
                  <a:solidFill>
                    <a:schemeClr val="bg1">
                      <a:lumMod val="65000"/>
                    </a:schemeClr>
                  </a:solidFill>
                  <a:ln>
                    <a:noFill/>
                  </a:ln>
                  <a:effectLst/>
                </c:spPr>
                <c:invertIfNegative val="0"/>
                <c:cat>
                  <c:strRef>
                    <c:extLst xmlns:c15="http://schemas.microsoft.com/office/drawing/2012/chart">
                      <c:ext xmlns:c15="http://schemas.microsoft.com/office/drawing/2012/chart" uri="{02D57815-91ED-43cb-92C2-25804820EDAC}">
                        <c15:formulaRef>
                          <c15:sqref>Sheet2!$K$2:$K$24</c15:sqref>
                        </c15:formulaRef>
                      </c:ext>
                    </c:extLst>
                    <c:strCache>
                      <c:ptCount val="23"/>
                      <c:pt idx="0">
                        <c:v>Identify and Define Project Scope</c:v>
                      </c:pt>
                      <c:pt idx="1">
                        <c:v>Team Allocation</c:v>
                      </c:pt>
                      <c:pt idx="2">
                        <c:v>Develop Software Architecture</c:v>
                      </c:pt>
                      <c:pt idx="3">
                        <c:v>Obtain Project Approval</c:v>
                      </c:pt>
                      <c:pt idx="4">
                        <c:v>Obtain and Evaluate Sensor Hardware</c:v>
                      </c:pt>
                      <c:pt idx="5">
                        <c:v>Develop HUD, GUI, &amp; Message Framework</c:v>
                      </c:pt>
                      <c:pt idx="6">
                        <c:v>Test and Evaluate Laser Diode Feasibility</c:v>
                      </c:pt>
                      <c:pt idx="7">
                        <c:v>Develop HUD Test Application</c:v>
                      </c:pt>
                      <c:pt idx="8">
                        <c:v>Fall Progress Reports</c:v>
                      </c:pt>
                      <c:pt idx="9">
                        <c:v>Hardware Packaging &amp; Implementation</c:v>
                      </c:pt>
                      <c:pt idx="10">
                        <c:v>Develop Cross Element Communication</c:v>
                      </c:pt>
                      <c:pt idx="11">
                        <c:v>Implement HUD Subpanels</c:v>
                      </c:pt>
                      <c:pt idx="12">
                        <c:v>Develop Subpanels</c:v>
                      </c:pt>
                      <c:pt idx="13">
                        <c:v>Accelerometer Testing</c:v>
                      </c:pt>
                      <c:pt idx="14">
                        <c:v>Merge Subpanels to Single Application</c:v>
                      </c:pt>
                      <c:pt idx="15">
                        <c:v>Develop User Database &amp; Comm. Server</c:v>
                      </c:pt>
                      <c:pt idx="16">
                        <c:v>Develop Sensor Data Acquisition Software</c:v>
                      </c:pt>
                      <c:pt idx="17">
                        <c:v>Hopper Attachment Design &amp; Iterations</c:v>
                      </c:pt>
                      <c:pt idx="18">
                        <c:v>Prepare Winter Reports</c:v>
                      </c:pt>
                      <c:pt idx="19">
                        <c:v>Finish Paintball Level Filtering</c:v>
                      </c:pt>
                      <c:pt idx="20">
                        <c:v>Revise/Finish Packaging</c:v>
                      </c:pt>
                      <c:pt idx="21">
                        <c:v>HUD Integration</c:v>
                      </c:pt>
                      <c:pt idx="22">
                        <c:v>Testing and Debugging</c:v>
                      </c:pt>
                    </c:strCache>
                  </c:strRef>
                </c:cat>
                <c:val>
                  <c:numRef>
                    <c:extLst xmlns:c15="http://schemas.microsoft.com/office/drawing/2012/chart">
                      <c:ext xmlns:c15="http://schemas.microsoft.com/office/drawing/2012/chart" uri="{02D57815-91ED-43cb-92C2-25804820EDAC}">
                        <c15:formulaRef>
                          <c15:sqref>Sheet2!$Q$2:$Q$15</c15:sqref>
                        </c15:formulaRef>
                      </c:ext>
                    </c:extLst>
                    <c:numCache>
                      <c:formatCode>General</c:formatCode>
                      <c:ptCount val="14"/>
                      <c:pt idx="0">
                        <c:v>0</c:v>
                      </c:pt>
                      <c:pt idx="1">
                        <c:v>0</c:v>
                      </c:pt>
                      <c:pt idx="2">
                        <c:v>0</c:v>
                      </c:pt>
                      <c:pt idx="3">
                        <c:v>0</c:v>
                      </c:pt>
                      <c:pt idx="4">
                        <c:v>0</c:v>
                      </c:pt>
                      <c:pt idx="5">
                        <c:v>0</c:v>
                      </c:pt>
                      <c:pt idx="6">
                        <c:v>0</c:v>
                      </c:pt>
                      <c:pt idx="7">
                        <c:v>0</c:v>
                      </c:pt>
                      <c:pt idx="8">
                        <c:v>0</c:v>
                      </c:pt>
                      <c:pt idx="9">
                        <c:v>43</c:v>
                      </c:pt>
                      <c:pt idx="10">
                        <c:v>65</c:v>
                      </c:pt>
                      <c:pt idx="11">
                        <c:v>28</c:v>
                      </c:pt>
                      <c:pt idx="12">
                        <c:v>45</c:v>
                      </c:pt>
                      <c:pt idx="13">
                        <c:v>15</c:v>
                      </c:pt>
                    </c:numCache>
                  </c:numRef>
                </c:val>
              </c15:ser>
            </c15:filteredBarSeries>
          </c:ext>
        </c:extLst>
      </c:barChart>
      <c:catAx>
        <c:axId val="28317395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3172776"/>
        <c:crosses val="autoZero"/>
        <c:auto val="1"/>
        <c:lblAlgn val="ctr"/>
        <c:lblOffset val="100"/>
        <c:noMultiLvlLbl val="0"/>
      </c:catAx>
      <c:valAx>
        <c:axId val="283172776"/>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83173952"/>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11362883409843"/>
          <c:y val="5.4241125162547137E-2"/>
          <c:w val="0.63071596938756291"/>
          <c:h val="0.91986993634508607"/>
        </c:manualLayout>
      </c:layout>
      <c:barChart>
        <c:barDir val="bar"/>
        <c:grouping val="stacked"/>
        <c:varyColors val="0"/>
        <c:ser>
          <c:idx val="0"/>
          <c:order val="0"/>
          <c:tx>
            <c:strRef>
              <c:f>Sheet1!$B$1</c:f>
              <c:strCache>
                <c:ptCount val="1"/>
                <c:pt idx="0">
                  <c:v>Start</c:v>
                </c:pt>
              </c:strCache>
            </c:strRef>
          </c:tx>
          <c:spPr>
            <a:no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Sheet1!$B$2:$B$35</c:f>
              <c:numCache>
                <c:formatCode>d\-mmm</c:formatCode>
                <c:ptCount val="34"/>
                <c:pt idx="0">
                  <c:v>42268</c:v>
                </c:pt>
                <c:pt idx="1">
                  <c:v>42273</c:v>
                </c:pt>
                <c:pt idx="2">
                  <c:v>42273</c:v>
                </c:pt>
                <c:pt idx="3">
                  <c:v>42273</c:v>
                </c:pt>
                <c:pt idx="4">
                  <c:v>42277</c:v>
                </c:pt>
                <c:pt idx="5">
                  <c:v>42277</c:v>
                </c:pt>
                <c:pt idx="6">
                  <c:v>42279</c:v>
                </c:pt>
                <c:pt idx="7">
                  <c:v>42279</c:v>
                </c:pt>
                <c:pt idx="8">
                  <c:v>42282</c:v>
                </c:pt>
                <c:pt idx="9">
                  <c:v>42282</c:v>
                </c:pt>
                <c:pt idx="10">
                  <c:v>42284</c:v>
                </c:pt>
                <c:pt idx="11">
                  <c:v>42284</c:v>
                </c:pt>
                <c:pt idx="12">
                  <c:v>42305</c:v>
                </c:pt>
                <c:pt idx="13">
                  <c:v>42309</c:v>
                </c:pt>
                <c:pt idx="14">
                  <c:v>42318</c:v>
                </c:pt>
                <c:pt idx="15">
                  <c:v>42324</c:v>
                </c:pt>
                <c:pt idx="16">
                  <c:v>42325</c:v>
                </c:pt>
                <c:pt idx="17">
                  <c:v>42331</c:v>
                </c:pt>
                <c:pt idx="18">
                  <c:v>42348</c:v>
                </c:pt>
                <c:pt idx="19">
                  <c:v>42373</c:v>
                </c:pt>
                <c:pt idx="20">
                  <c:v>42373</c:v>
                </c:pt>
                <c:pt idx="21">
                  <c:v>42376</c:v>
                </c:pt>
                <c:pt idx="22">
                  <c:v>42376</c:v>
                </c:pt>
                <c:pt idx="23">
                  <c:v>42380</c:v>
                </c:pt>
                <c:pt idx="24">
                  <c:v>42383</c:v>
                </c:pt>
                <c:pt idx="25">
                  <c:v>42387</c:v>
                </c:pt>
                <c:pt idx="26">
                  <c:v>42394</c:v>
                </c:pt>
                <c:pt idx="27">
                  <c:v>42422</c:v>
                </c:pt>
                <c:pt idx="28">
                  <c:v>42429</c:v>
                </c:pt>
                <c:pt idx="29">
                  <c:v>42442</c:v>
                </c:pt>
                <c:pt idx="30">
                  <c:v>42442</c:v>
                </c:pt>
                <c:pt idx="31">
                  <c:v>42450</c:v>
                </c:pt>
                <c:pt idx="32">
                  <c:v>42461</c:v>
                </c:pt>
                <c:pt idx="33">
                  <c:v>42461</c:v>
                </c:pt>
              </c:numCache>
            </c:numRef>
          </c:val>
        </c:ser>
        <c:ser>
          <c:idx val="1"/>
          <c:order val="1"/>
          <c:tx>
            <c:strRef>
              <c:f>Sheet1!$C$1</c:f>
              <c:strCache>
                <c:ptCount val="1"/>
                <c:pt idx="0">
                  <c:v>Duration</c:v>
                </c:pt>
              </c:strCache>
            </c:strRef>
          </c:tx>
          <c:spPr>
            <a:solidFill>
              <a:schemeClr val="accent2"/>
            </a:solidFill>
            <a:ln>
              <a:noFill/>
            </a:ln>
            <a:effectLst/>
          </c:spPr>
          <c:invertIfNegative val="0"/>
          <c:cat>
            <c:strRef>
              <c:f>Sheet1!$A$2:$A$35</c:f>
              <c:strCache>
                <c:ptCount val="34"/>
                <c:pt idx="0">
                  <c:v>Identify and Define Project Scope</c:v>
                </c:pt>
                <c:pt idx="1">
                  <c:v>Determine Feasibility</c:v>
                </c:pt>
                <c:pt idx="2">
                  <c:v>Research Available Technologies</c:v>
                </c:pt>
                <c:pt idx="3">
                  <c:v>Develop Overall System Design</c:v>
                </c:pt>
                <c:pt idx="4">
                  <c:v>Plan Logistics</c:v>
                </c:pt>
                <c:pt idx="5">
                  <c:v>Develop Resource and Man-Power Allocation Plan</c:v>
                </c:pt>
                <c:pt idx="6">
                  <c:v>Develop Network Architecture</c:v>
                </c:pt>
                <c:pt idx="7">
                  <c:v>Develop Software Architecture</c:v>
                </c:pt>
                <c:pt idx="8">
                  <c:v>Obtain Project Approval</c:v>
                </c:pt>
                <c:pt idx="9">
                  <c:v>Obtain Hardware</c:v>
                </c:pt>
                <c:pt idx="10">
                  <c:v>Develop GUI Framework and Required Utilities</c:v>
                </c:pt>
                <c:pt idx="11">
                  <c:v>Develop Message Passing Standard</c:v>
                </c:pt>
                <c:pt idx="12">
                  <c:v>Familiarize With HUD SDK/API</c:v>
                </c:pt>
                <c:pt idx="13">
                  <c:v>Develop Android Packaging Process for Python Application</c:v>
                </c:pt>
                <c:pt idx="14">
                  <c:v>Familiarize With HUD Interface</c:v>
                </c:pt>
                <c:pt idx="15">
                  <c:v>Write Fall Progress Report and Quad Chart</c:v>
                </c:pt>
                <c:pt idx="16">
                  <c:v>Sideload Test Application to HUD</c:v>
                </c:pt>
                <c:pt idx="17">
                  <c:v>Develop Fall Presentation</c:v>
                </c:pt>
                <c:pt idx="18">
                  <c:v>Develop Low Pressure Indicator Subpanel</c:v>
                </c:pt>
                <c:pt idx="19">
                  <c:v>Develop Paintball Level Indicator Subpanel</c:v>
                </c:pt>
                <c:pt idx="20">
                  <c:v>Acquire &amp; Test Accelerometer</c:v>
                </c:pt>
                <c:pt idx="21">
                  <c:v>Develop User Database and Communication Server</c:v>
                </c:pt>
                <c:pt idx="22">
                  <c:v>Develop Sensor Data Acquisition Software</c:v>
                </c:pt>
                <c:pt idx="23">
                  <c:v>Develop Map Subpanel</c:v>
                </c:pt>
                <c:pt idx="24">
                  <c:v>Hopper Attachment Design &amp; Iterations</c:v>
                </c:pt>
                <c:pt idx="25">
                  <c:v>Test Kalman Filter for Accelerometer</c:v>
                </c:pt>
                <c:pt idx="26">
                  <c:v>Merge Subpanels to Single Application</c:v>
                </c:pt>
                <c:pt idx="27">
                  <c:v>Write Winter Progress Report and Quad Chart</c:v>
                </c:pt>
                <c:pt idx="28">
                  <c:v>Develop Winter Presentation</c:v>
                </c:pt>
                <c:pt idx="29">
                  <c:v>Implement Cross-User Communication</c:v>
                </c:pt>
                <c:pt idx="30">
                  <c:v>Transfer Data to HUD</c:v>
                </c:pt>
                <c:pt idx="31">
                  <c:v>Execute App on HUD</c:v>
                </c:pt>
                <c:pt idx="32">
                  <c:v>Testing and Debugging</c:v>
                </c:pt>
                <c:pt idx="33">
                  <c:v>Refining of Results</c:v>
                </c:pt>
              </c:strCache>
            </c:strRef>
          </c:cat>
          <c:val>
            <c:numRef>
              <c:f>Sheet1!$C$2:$C$35</c:f>
              <c:numCache>
                <c:formatCode>General</c:formatCode>
                <c:ptCount val="34"/>
                <c:pt idx="0">
                  <c:v>7</c:v>
                </c:pt>
                <c:pt idx="1">
                  <c:v>2</c:v>
                </c:pt>
                <c:pt idx="2">
                  <c:v>7</c:v>
                </c:pt>
                <c:pt idx="3">
                  <c:v>7</c:v>
                </c:pt>
                <c:pt idx="4">
                  <c:v>3</c:v>
                </c:pt>
                <c:pt idx="5">
                  <c:v>2</c:v>
                </c:pt>
                <c:pt idx="6">
                  <c:v>6</c:v>
                </c:pt>
                <c:pt idx="7">
                  <c:v>6</c:v>
                </c:pt>
                <c:pt idx="8">
                  <c:v>10</c:v>
                </c:pt>
                <c:pt idx="9">
                  <c:v>36</c:v>
                </c:pt>
                <c:pt idx="10">
                  <c:v>28</c:v>
                </c:pt>
                <c:pt idx="11">
                  <c:v>21</c:v>
                </c:pt>
                <c:pt idx="12">
                  <c:v>4</c:v>
                </c:pt>
                <c:pt idx="13">
                  <c:v>16</c:v>
                </c:pt>
                <c:pt idx="14">
                  <c:v>6</c:v>
                </c:pt>
                <c:pt idx="15">
                  <c:v>4</c:v>
                </c:pt>
                <c:pt idx="16">
                  <c:v>7</c:v>
                </c:pt>
                <c:pt idx="17">
                  <c:v>10</c:v>
                </c:pt>
                <c:pt idx="18">
                  <c:v>7</c:v>
                </c:pt>
                <c:pt idx="19">
                  <c:v>7</c:v>
                </c:pt>
                <c:pt idx="20">
                  <c:v>6</c:v>
                </c:pt>
                <c:pt idx="21">
                  <c:v>45</c:v>
                </c:pt>
                <c:pt idx="22">
                  <c:v>45</c:v>
                </c:pt>
                <c:pt idx="23">
                  <c:v>14</c:v>
                </c:pt>
                <c:pt idx="24">
                  <c:v>42</c:v>
                </c:pt>
                <c:pt idx="25">
                  <c:v>7</c:v>
                </c:pt>
                <c:pt idx="26">
                  <c:v>14</c:v>
                </c:pt>
                <c:pt idx="27">
                  <c:v>7</c:v>
                </c:pt>
                <c:pt idx="28">
                  <c:v>10</c:v>
                </c:pt>
                <c:pt idx="29">
                  <c:v>14</c:v>
                </c:pt>
                <c:pt idx="30">
                  <c:v>7</c:v>
                </c:pt>
                <c:pt idx="31">
                  <c:v>7</c:v>
                </c:pt>
                <c:pt idx="32">
                  <c:v>30</c:v>
                </c:pt>
                <c:pt idx="33">
                  <c:v>30</c:v>
                </c:pt>
              </c:numCache>
            </c:numRef>
          </c:val>
        </c:ser>
        <c:dLbls>
          <c:showLegendKey val="0"/>
          <c:showVal val="0"/>
          <c:showCatName val="0"/>
          <c:showSerName val="0"/>
          <c:showPercent val="0"/>
          <c:showBubbleSize val="0"/>
        </c:dLbls>
        <c:gapWidth val="10"/>
        <c:overlap val="100"/>
        <c:axId val="394659816"/>
        <c:axId val="394659424"/>
      </c:barChart>
      <c:catAx>
        <c:axId val="3946598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659424"/>
        <c:crosses val="autoZero"/>
        <c:auto val="1"/>
        <c:lblAlgn val="ctr"/>
        <c:lblOffset val="100"/>
        <c:noMultiLvlLbl val="0"/>
      </c:catAx>
      <c:valAx>
        <c:axId val="394659424"/>
        <c:scaling>
          <c:orientation val="minMax"/>
          <c:min val="42268"/>
        </c:scaling>
        <c:delete val="0"/>
        <c:axPos val="t"/>
        <c:majorGridlines>
          <c:spPr>
            <a:ln w="9525" cap="flat" cmpd="sng" algn="ctr">
              <a:solidFill>
                <a:schemeClr val="tx1">
                  <a:lumMod val="15000"/>
                  <a:lumOff val="85000"/>
                </a:schemeClr>
              </a:solidFill>
              <a:round/>
            </a:ln>
            <a:effectLst/>
          </c:spPr>
        </c:majorGridlines>
        <c:numFmt formatCode="d\-m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4659816"/>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3AAEB-ACF2-47F4-B059-355DE0325203}" type="datetimeFigureOut">
              <a:rPr lang="en-US" smtClean="0"/>
              <a:t>3/10/2016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73E085-9816-4C2B-9159-03ED83901C91}" type="slidenum">
              <a:rPr lang="en-US" smtClean="0"/>
              <a:t>‹#›</a:t>
            </a:fld>
            <a:endParaRPr lang="en-US"/>
          </a:p>
        </p:txBody>
      </p:sp>
    </p:spTree>
    <p:extLst>
      <p:ext uri="{BB962C8B-B14F-4D97-AF65-F5344CB8AC3E}">
        <p14:creationId xmlns:p14="http://schemas.microsoft.com/office/powerpoint/2010/main" val="39117610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9F89E-8CEA-49B4-AC37-A5A802849665}" type="datetimeFigureOut">
              <a:rPr lang="en-US" smtClean="0"/>
              <a:t>3/10/2016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73C9D-92F6-48C7-A53B-074B31F2612C}" type="slidenum">
              <a:rPr lang="en-US" smtClean="0"/>
              <a:t>‹#›</a:t>
            </a:fld>
            <a:endParaRPr lang="en-US"/>
          </a:p>
        </p:txBody>
      </p:sp>
    </p:spTree>
    <p:extLst>
      <p:ext uri="{BB962C8B-B14F-4D97-AF65-F5344CB8AC3E}">
        <p14:creationId xmlns:p14="http://schemas.microsoft.com/office/powerpoint/2010/main" val="30084741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Introductions</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a:t>
            </a:fld>
            <a:endParaRPr lang="en-US"/>
          </a:p>
        </p:txBody>
      </p:sp>
    </p:spTree>
    <p:extLst>
      <p:ext uri="{BB962C8B-B14F-4D97-AF65-F5344CB8AC3E}">
        <p14:creationId xmlns:p14="http://schemas.microsoft.com/office/powerpoint/2010/main" val="318504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Rick</a:t>
            </a:r>
          </a:p>
          <a:p>
            <a:r>
              <a:rPr lang="en-US" baseline="0" dirty="0" smtClean="0"/>
              <a:t>“During the fall term, all of the base Python classes to be used as a framework to create the GUI display for the HUD were laid out; these classes were to form the basis for what is now a fully functioning GUI display.  The utility classes and constructors were also created to support generation of the individual GUI components.  In addition, a process for packaging Python applications for utilization on an Android platform was created.  This process relies on third-party </a:t>
            </a:r>
            <a:r>
              <a:rPr lang="en-US" baseline="0" dirty="0" err="1" smtClean="0"/>
              <a:t>Kivy</a:t>
            </a:r>
            <a:r>
              <a:rPr lang="en-US" baseline="0" dirty="0" smtClean="0"/>
              <a:t> software utilities and formats the entire Python GUI application into an appropriately structured Android executable.”</a:t>
            </a:r>
          </a:p>
          <a:p>
            <a:endParaRPr lang="en-US" baseline="0" dirty="0" smtClean="0"/>
          </a:p>
          <a:p>
            <a:r>
              <a:rPr lang="en-US" baseline="0" dirty="0" smtClean="0"/>
              <a:t>Brett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10</a:t>
            </a:fld>
            <a:endParaRPr lang="en-US"/>
          </a:p>
        </p:txBody>
      </p:sp>
    </p:spTree>
    <p:extLst>
      <p:ext uri="{BB962C8B-B14F-4D97-AF65-F5344CB8AC3E}">
        <p14:creationId xmlns:p14="http://schemas.microsoft.com/office/powerpoint/2010/main" val="376390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13</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580170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795ED961-222F-4F0B-8233-C1D3B0F2BEF6}" type="slidenum">
              <a:t>14</a:t>
            </a:fld>
            <a:endParaRPr lang="en-US"/>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smtClean="0"/>
              <a:t>Brett</a:t>
            </a:r>
            <a:endParaRPr lang="en-US" dirty="0"/>
          </a:p>
        </p:txBody>
      </p:sp>
    </p:spTree>
    <p:extLst>
      <p:ext uri="{BB962C8B-B14F-4D97-AF65-F5344CB8AC3E}">
        <p14:creationId xmlns:p14="http://schemas.microsoft.com/office/powerpoint/2010/main" val="267155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“For those</a:t>
            </a:r>
            <a:r>
              <a:rPr lang="en-US" baseline="0" dirty="0" smtClean="0"/>
              <a:t> of you who saw the previous iteration of the HUD GUI display, this current version will look a little different.  The previous version of the HUD GUI displayed a satellite image of the actual playing field with the idea being that user icons would be plotted according to their actual location in reference to that satellite image.  We decided to move in a slightly different direction in terms of how the display is configured.  Since we are limited to a 428X240 resolution display, we don’t want to overload it with information and create a cluttered image; a satellite image from a suitable zoom level looks extremely muddled at this resolution.  Since this display is to be referenced quickly in the field by the user, the information available should be presented in such a way that it is conveyed rapidly and doesn’t create another inadvertent obstacle for the user in terms of gaining a picture of his/her environment and equipment.  In addition, many paintball fields are located in the woods under tree cover which really negates the usage of a satellite image.  Also of concern was the amount of time it would take to actually implement a dynamic map-data download and distribution utility; we felt it may take too much time to implement this utility and so its been paused at least until we have full system integration.  In terms of what is actually displayed on the GUI, on the left is a moving bar-graph representation of the air pressure remaining in the tank; this can display either in terms of a percentage of full or a PSI value.  On the right is another moving bar-graph representation of the paintballs remaining in the loader; this will always display in terms of a percentage of full.  In the center of the display is the teammate position indicator.  The wearer’s icon is always located dead center and pointing straight up in reference to the GUI so that the wearer can always determine teammate location in terms of the direction he/she is facing currently.  Teammate icons will be plotted around the wearer’s icon with their distance and bearing from the user being determined by their respective latitude and longitude coordinates.  In addition, their respective headings relative to the current heading of the wearer are also displayed as the direction the icons are pointing.  The plotting is done via utilization of the </a:t>
            </a:r>
            <a:r>
              <a:rPr lang="en-US" baseline="0" dirty="0" err="1" smtClean="0"/>
              <a:t>Haversine</a:t>
            </a:r>
            <a:r>
              <a:rPr lang="en-US" baseline="0" dirty="0" smtClean="0"/>
              <a:t> formula for calculating great circle distance between two points.  The wearer’s compass heading and the current scale of the view are also both given.  In addition to this, the GUI receives all of its required sensor and user information from the server via a </a:t>
            </a:r>
            <a:r>
              <a:rPr lang="en-US" baseline="0" dirty="0" err="1" smtClean="0"/>
              <a:t>WiFi</a:t>
            </a:r>
            <a:r>
              <a:rPr lang="en-US" baseline="0" dirty="0" smtClean="0"/>
              <a:t> network connection.  Currently, the remaining task is to actually execute the GUI on the HUD; the tricky part will be dealing with the network operations permissions required for the device.  </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15</a:t>
            </a:fld>
            <a:endParaRPr lang="en-US"/>
          </a:p>
        </p:txBody>
      </p:sp>
    </p:spTree>
    <p:extLst>
      <p:ext uri="{BB962C8B-B14F-4D97-AF65-F5344CB8AC3E}">
        <p14:creationId xmlns:p14="http://schemas.microsoft.com/office/powerpoint/2010/main" val="359702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NEED TO</a:t>
            </a:r>
            <a:r>
              <a:rPr lang="en-US" baseline="0" dirty="0" smtClean="0"/>
              <a:t> ADD CROSS-USER COMMS TO THIS AS WELL AS FURTHER HARDWARE WORK</a:t>
            </a:r>
          </a:p>
          <a:p>
            <a:r>
              <a:rPr lang="en-US" baseline="0" dirty="0" smtClean="0"/>
              <a:t>NEED TO ADD ACTUAL TIME BARS (HOTDOG LINES)</a:t>
            </a:r>
            <a:endParaRPr lang="en-US" dirty="0"/>
          </a:p>
        </p:txBody>
      </p:sp>
      <p:sp>
        <p:nvSpPr>
          <p:cNvPr id="4" name="Slide Number Placeholder 3"/>
          <p:cNvSpPr>
            <a:spLocks noGrp="1"/>
          </p:cNvSpPr>
          <p:nvPr>
            <p:ph type="sldNum" sz="quarter" idx="10"/>
          </p:nvPr>
        </p:nvSpPr>
        <p:spPr/>
        <p:txBody>
          <a:bodyPr/>
          <a:lstStyle/>
          <a:p>
            <a:fld id="{1CC2E71D-EC8A-4FC8-BDDB-551D3B315E1F}" type="slidenum">
              <a:rPr lang="en-US" smtClean="0"/>
              <a:t>16</a:t>
            </a:fld>
            <a:endParaRPr lang="en-US" dirty="0"/>
          </a:p>
        </p:txBody>
      </p:sp>
    </p:spTree>
    <p:extLst>
      <p:ext uri="{BB962C8B-B14F-4D97-AF65-F5344CB8AC3E}">
        <p14:creationId xmlns:p14="http://schemas.microsoft.com/office/powerpoint/2010/main" val="18362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Group Talk</a:t>
            </a:r>
          </a:p>
          <a:p>
            <a:r>
              <a:rPr lang="en-US" dirty="0" smtClean="0"/>
              <a:t>BRETT</a:t>
            </a:r>
            <a:r>
              <a:rPr lang="en-US" baseline="0" dirty="0" smtClean="0"/>
              <a:t> NEEDS TO TAKE A LOOK</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17</a:t>
            </a:fld>
            <a:endParaRPr lang="en-US"/>
          </a:p>
        </p:txBody>
      </p:sp>
    </p:spTree>
    <p:extLst>
      <p:ext uri="{BB962C8B-B14F-4D97-AF65-F5344CB8AC3E}">
        <p14:creationId xmlns:p14="http://schemas.microsoft.com/office/powerpoint/2010/main" val="2770159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NEEDS TO UPDATE NOTES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Ken</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To summarize, Project PETERS is about making an important technological change to a popular game. </a:t>
            </a:r>
          </a:p>
          <a:p>
            <a:r>
              <a:rPr lang="en-US" sz="1200" kern="1200" dirty="0" smtClean="0">
                <a:solidFill>
                  <a:schemeClr val="tx1"/>
                </a:solidFill>
                <a:effectLst/>
                <a:latin typeface="+mn-lt"/>
                <a:ea typeface="+mn-ea"/>
                <a:cs typeface="+mn-cs"/>
              </a:rPr>
              <a:t>This change will eliminate common game distractions by providing the user with important real time data. </a:t>
            </a:r>
          </a:p>
          <a:p>
            <a:r>
              <a:rPr lang="en-US" sz="1200" kern="1200" dirty="0" smtClean="0">
                <a:solidFill>
                  <a:schemeClr val="tx1"/>
                </a:solidFill>
                <a:effectLst/>
                <a:latin typeface="+mn-lt"/>
                <a:ea typeface="+mn-ea"/>
                <a:cs typeface="+mn-cs"/>
              </a:rPr>
              <a:t>Although more work needs to be done a lot has been accomplished in the first quarter.</a:t>
            </a:r>
          </a:p>
          <a:p>
            <a:r>
              <a:rPr lang="en-US" sz="1200" kern="1200" dirty="0" smtClean="0">
                <a:solidFill>
                  <a:schemeClr val="tx1"/>
                </a:solidFill>
                <a:effectLst/>
                <a:latin typeface="+mn-lt"/>
                <a:ea typeface="+mn-ea"/>
                <a:cs typeface="+mn-cs"/>
              </a:rPr>
              <a:t> The most notable hardware steps include the Pressure sensor being mounted and tested, and initial testing of a break-beam system for a low paint count. </a:t>
            </a:r>
          </a:p>
          <a:p>
            <a:r>
              <a:rPr lang="en-US" sz="1200" kern="1200" dirty="0" smtClean="0">
                <a:solidFill>
                  <a:schemeClr val="tx1"/>
                </a:solidFill>
                <a:effectLst/>
                <a:latin typeface="+mn-lt"/>
                <a:ea typeface="+mn-ea"/>
                <a:cs typeface="+mn-cs"/>
              </a:rPr>
              <a:t>On the software side, the Networking software framework and the Display software framework both have been developed and tested. </a:t>
            </a:r>
          </a:p>
          <a:p>
            <a:r>
              <a:rPr lang="en-US" sz="1200" kern="1200" dirty="0" smtClean="0">
                <a:solidFill>
                  <a:schemeClr val="tx1"/>
                </a:solidFill>
                <a:effectLst/>
                <a:latin typeface="+mn-lt"/>
                <a:ea typeface="+mn-ea"/>
                <a:cs typeface="+mn-cs"/>
              </a:rPr>
              <a:t>We feel were are on track to complete project PETER’s by the end of March.</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18</a:t>
            </a:fld>
            <a:endParaRPr lang="en-US"/>
          </a:p>
        </p:txBody>
      </p:sp>
    </p:spTree>
    <p:extLst>
      <p:ext uri="{BB962C8B-B14F-4D97-AF65-F5344CB8AC3E}">
        <p14:creationId xmlns:p14="http://schemas.microsoft.com/office/powerpoint/2010/main" val="231249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Ken –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we move to addressing comments made from our fall presentation. One comment was: “</a:t>
            </a:r>
            <a:r>
              <a:rPr lang="en-US" dirty="0" smtClean="0"/>
              <a:t>“It is possible that the P.E.T.E.R.S. could be utilized for malicious purposes.” While</a:t>
            </a:r>
            <a:r>
              <a:rPr lang="en-US" baseline="0" dirty="0" smtClean="0"/>
              <a:t> this is technically true, the same could be said for any piece of communication equipment. However, our system, in its current state, would be useless to use for nefarious purposes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following reasons. Number 1, our system utilizes unencrypted transmission, and number 2, our communication runs on a </a:t>
            </a:r>
            <a:r>
              <a:rPr lang="en-US" baseline="0" dirty="0" err="1" smtClean="0"/>
              <a:t>jammable</a:t>
            </a:r>
            <a:r>
              <a:rPr lang="en-US" baseline="0" dirty="0" smtClean="0"/>
              <a:t> consumer </a:t>
            </a:r>
            <a:r>
              <a:rPr lang="en-US" baseline="0" dirty="0" err="1" smtClean="0"/>
              <a:t>wifi</a:t>
            </a:r>
            <a:r>
              <a:rPr lang="en-US" baseline="0" dirty="0" smtClean="0"/>
              <a:t> network.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other comment we received from our fall presentation was “Design content of EE. Vs Design of Software should be explicitly stated” The majority of our hardware design and circuit construction was based on COTS, and therefore there was no real need to develop any additional electrical components.  However, there were various electrical design considerations such as power consumption, data rate, and even size.  It should be stated that all of the mounting hardware to accommodate the sensor array and the actual mount for the mask have all had to be designed and built.  As well all of the software has been custom designed and documented.  (Note: I think they want basically what are the E.E.’s responsible for and what are the C.E.’s responsible for)</a:t>
            </a:r>
            <a:endParaRPr lang="en-US" dirty="0"/>
          </a:p>
        </p:txBody>
      </p:sp>
      <p:sp>
        <p:nvSpPr>
          <p:cNvPr id="4" name="Slide Number Placeholder 3"/>
          <p:cNvSpPr>
            <a:spLocks noGrp="1"/>
          </p:cNvSpPr>
          <p:nvPr>
            <p:ph type="sldNum" sz="quarter" idx="10"/>
          </p:nvPr>
        </p:nvSpPr>
        <p:spPr/>
        <p:txBody>
          <a:bodyPr/>
          <a:lstStyle/>
          <a:p>
            <a:fld id="{0AD73C9D-92F6-48C7-A53B-074B31F2612C}" type="slidenum">
              <a:rPr lang="en-US" smtClean="0"/>
              <a:t>20</a:t>
            </a:fld>
            <a:endParaRPr lang="en-US"/>
          </a:p>
        </p:txBody>
      </p:sp>
    </p:spTree>
    <p:extLst>
      <p:ext uri="{BB962C8B-B14F-4D97-AF65-F5344CB8AC3E}">
        <p14:creationId xmlns:p14="http://schemas.microsoft.com/office/powerpoint/2010/main" val="142727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to show a more detailed timeline of the work to be done.</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21</a:t>
            </a:fld>
            <a:endParaRPr lang="en-US"/>
          </a:p>
        </p:txBody>
      </p:sp>
    </p:spTree>
    <p:extLst>
      <p:ext uri="{BB962C8B-B14F-4D97-AF65-F5344CB8AC3E}">
        <p14:creationId xmlns:p14="http://schemas.microsoft.com/office/powerpoint/2010/main" val="22400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2</a:t>
            </a:fld>
            <a:endParaRPr lang="en-US"/>
          </a:p>
        </p:txBody>
      </p:sp>
    </p:spTree>
    <p:extLst>
      <p:ext uri="{BB962C8B-B14F-4D97-AF65-F5344CB8AC3E}">
        <p14:creationId xmlns:p14="http://schemas.microsoft.com/office/powerpoint/2010/main" val="62355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Basically</a:t>
            </a:r>
            <a:r>
              <a:rPr lang="en-US" baseline="0" dirty="0" smtClean="0"/>
              <a:t> read slide. INCLUDE SAID DISTRACTIONS?</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3</a:t>
            </a:fld>
            <a:endParaRPr lang="en-US"/>
          </a:p>
        </p:txBody>
      </p:sp>
    </p:spTree>
    <p:extLst>
      <p:ext uri="{BB962C8B-B14F-4D97-AF65-F5344CB8AC3E}">
        <p14:creationId xmlns:p14="http://schemas.microsoft.com/office/powerpoint/2010/main" val="6429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read slide</a:t>
            </a:r>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4</a:t>
            </a:fld>
            <a:endParaRPr lang="en-US"/>
          </a:p>
        </p:txBody>
      </p:sp>
    </p:spTree>
    <p:extLst>
      <p:ext uri="{BB962C8B-B14F-4D97-AF65-F5344CB8AC3E}">
        <p14:creationId xmlns:p14="http://schemas.microsoft.com/office/powerpoint/2010/main" val="1293977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the basic overview of how our system will work. Solid lines indicate wired connections, while dashed lines indicate wireless communications. In the top left you’ll see the</a:t>
            </a:r>
            <a:r>
              <a:rPr lang="en-US" baseline="0" dirty="0" smtClean="0"/>
              <a:t> pressure sensor. The pressure sensor is hardwired directly to the Raspberry Pi which is the central point for data processing and communications. Below the pressure sensor in the bottom left is the break-beam sensor circuitry. This will also be hardwired to the Raspberry Pi but has an optional wireless connection in which sensor data can be sent to the Raspberry Pi wirelessly by an Arduino board. In the top right, you’ll see the Snow2 HUD. This Snow2 HUD will communicate with the Raspberry Pi wirelessly and bi-directionally. It will receive visual information such as maps and alerts from the Pi and will transmit GPS information back to the Pi.</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5</a:t>
            </a:fld>
            <a:endParaRPr lang="en-US"/>
          </a:p>
        </p:txBody>
      </p:sp>
    </p:spTree>
    <p:extLst>
      <p:ext uri="{BB962C8B-B14F-4D97-AF65-F5344CB8AC3E}">
        <p14:creationId xmlns:p14="http://schemas.microsoft.com/office/powerpoint/2010/main" val="4278323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Rick</a:t>
            </a:r>
          </a:p>
          <a:p>
            <a:r>
              <a:rPr lang="en-US" dirty="0" smtClean="0"/>
              <a:t>“Depicted here is a</a:t>
            </a:r>
            <a:r>
              <a:rPr lang="en-US" baseline="0" dirty="0" smtClean="0"/>
              <a:t> screen-capture of the GUI display that will be projected onto the HUD; this is the current iteration of how the data pertinent to the user will be displayed.  The amount of air remaining in the user’s tank is depicted in the bar graph on the left, relative teammate position is indicated in the ‘scope-view’ in the center, and the amount of paintballs remaining in the loader is depicted in the bar graph on the right.”</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6</a:t>
            </a:fld>
            <a:endParaRPr lang="en-US"/>
          </a:p>
        </p:txBody>
      </p:sp>
    </p:spTree>
    <p:extLst>
      <p:ext uri="{BB962C8B-B14F-4D97-AF65-F5344CB8AC3E}">
        <p14:creationId xmlns:p14="http://schemas.microsoft.com/office/powerpoint/2010/main" val="335733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how much we’ve spent on the project so far. Our total cost comes to about $1900 total with each person spending around $385. The most expensive items were the Snow2 HUD and the pressure sensors.</a:t>
            </a:r>
            <a:endParaRPr lang="en-US" dirty="0" smtClean="0"/>
          </a:p>
          <a:p>
            <a:endParaRPr lang="en-US" dirty="0" smtClean="0"/>
          </a:p>
          <a:p>
            <a:r>
              <a:rPr lang="en-US" dirty="0" smtClean="0"/>
              <a:t>AJ</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7</a:t>
            </a:fld>
            <a:endParaRPr lang="en-US"/>
          </a:p>
        </p:txBody>
      </p:sp>
    </p:spTree>
    <p:extLst>
      <p:ext uri="{BB962C8B-B14F-4D97-AF65-F5344CB8AC3E}">
        <p14:creationId xmlns:p14="http://schemas.microsoft.com/office/powerpoint/2010/main" val="3198120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“Ken” - "Listed here are a few standards that were considered as applicable to the PETERS project. This Includes standard ECMA-404.(JSON data interchange), This is how we communicate to and from our Raspberry Pi and its peripherals. </a:t>
            </a:r>
          </a:p>
          <a:p>
            <a:r>
              <a:rPr lang="en-US" sz="1200" kern="1200" dirty="0" smtClean="0">
                <a:solidFill>
                  <a:schemeClr val="tx1"/>
                </a:solidFill>
                <a:effectLst/>
                <a:latin typeface="+mn-lt"/>
                <a:ea typeface="+mn-ea"/>
                <a:cs typeface="+mn-cs"/>
              </a:rPr>
              <a:t>Then there are IEEE 802.11 and 802.15 which cover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and Bluetooth respectively. However because we are only using off the shelf wireless devices, these standards are already satisfied. </a:t>
            </a:r>
          </a:p>
          <a:p>
            <a:r>
              <a:rPr lang="en-US" sz="1200" kern="1200" dirty="0" smtClean="0">
                <a:solidFill>
                  <a:schemeClr val="tx1"/>
                </a:solidFill>
                <a:effectLst/>
                <a:latin typeface="+mn-lt"/>
                <a:ea typeface="+mn-ea"/>
                <a:cs typeface="+mn-cs"/>
              </a:rPr>
              <a:t>Because The Snow2 uses a lithium Ion battery, another applicable standard is EPA regulation 40 CFR 273.13(a). This standard talks about the proper handling of batteries and how they must be sealed and non-leaking at all times. </a:t>
            </a:r>
          </a:p>
          <a:p>
            <a:endParaRPr lang="en-US" sz="1200" kern="1200" dirty="0" smtClean="0">
              <a:solidFill>
                <a:schemeClr val="tx1"/>
              </a:solidFill>
              <a:effectLst/>
              <a:latin typeface="+mn-lt"/>
              <a:ea typeface="+mn-ea"/>
              <a:cs typeface="+mn-cs"/>
            </a:endParaRPr>
          </a:p>
        </p:txBody>
      </p:sp>
      <p:sp>
        <p:nvSpPr>
          <p:cNvPr id="5" name="Slide Number Placeholder 4"/>
          <p:cNvSpPr>
            <a:spLocks noGrp="1"/>
          </p:cNvSpPr>
          <p:nvPr>
            <p:ph type="sldNum" sz="quarter" idx="10"/>
          </p:nvPr>
        </p:nvSpPr>
        <p:spPr/>
        <p:txBody>
          <a:bodyPr/>
          <a:lstStyle/>
          <a:p>
            <a:fld id="{0AD73C9D-92F6-48C7-A53B-074B31F2612C}" type="slidenum">
              <a:rPr lang="en-US" smtClean="0"/>
              <a:t>8</a:t>
            </a:fld>
            <a:endParaRPr lang="en-US"/>
          </a:p>
        </p:txBody>
      </p:sp>
    </p:spTree>
    <p:extLst>
      <p:ext uri="{BB962C8B-B14F-4D97-AF65-F5344CB8AC3E}">
        <p14:creationId xmlns:p14="http://schemas.microsoft.com/office/powerpoint/2010/main" val="2785773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Antonio</a:t>
            </a:r>
            <a:endParaRPr lang="en-US" dirty="0"/>
          </a:p>
        </p:txBody>
      </p:sp>
      <p:sp>
        <p:nvSpPr>
          <p:cNvPr id="5" name="Slide Number Placeholder 4"/>
          <p:cNvSpPr>
            <a:spLocks noGrp="1"/>
          </p:cNvSpPr>
          <p:nvPr>
            <p:ph type="sldNum" sz="quarter" idx="10"/>
          </p:nvPr>
        </p:nvSpPr>
        <p:spPr/>
        <p:txBody>
          <a:bodyPr/>
          <a:lstStyle/>
          <a:p>
            <a:fld id="{0AD73C9D-92F6-48C7-A53B-074B31F2612C}" type="slidenum">
              <a:rPr lang="en-US" smtClean="0"/>
              <a:t>9</a:t>
            </a:fld>
            <a:endParaRPr lang="en-US"/>
          </a:p>
        </p:txBody>
      </p:sp>
    </p:spTree>
    <p:extLst>
      <p:ext uri="{BB962C8B-B14F-4D97-AF65-F5344CB8AC3E}">
        <p14:creationId xmlns:p14="http://schemas.microsoft.com/office/powerpoint/2010/main" val="264919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100196-DA00-47D6-8CE4-D7D01BD5F93C}" type="datetime1">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32788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36F3D9-43EB-4A75-80BF-F63A9E47E79D}" type="datetime1">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28349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70E0D9-9E9C-4AB5-AFEF-8D2D5421E8E8}" type="datetime1">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841679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86773B-F196-4C5C-93BA-A616C4A180DF}"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94115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5658A2C-EC85-46AD-A61C-2E2977E23BC8}"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7845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B03846-53EC-45A2-B7D0-57532AA03715}"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39353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14954C-2BAC-4C7D-8E78-82BBCBC6416E}"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96589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50E5C2-DF56-42C2-A517-23B025B9C02E}"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3278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160BBCC-AE74-4C3B-A037-28F9C689C9E0}"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141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7FFB55D-0587-476A-9456-508C79FB0E9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01720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15901C7-615E-47BB-98A9-8095B76CE022}"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41234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E9997F-55CD-482B-9F02-CA77E48E8FE0}" type="datetime1">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478324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62DAEE-FF24-4307-BF9C-0D18D5456DFF}"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87587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E4F28-FC93-4B92-8D2F-6430E6427BD9}"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85381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D92907-8CA3-4474-BB2E-CD690AFC7A56}"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525227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8C6E55-60D6-414B-8450-A68B225C9F74}"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112709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62A8D2-18A8-4D4D-A815-D3EE58143AE8}"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64164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C718C03-9725-4D92-B5B2-6745DCF57FD0}"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073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FF9A12B-28DA-4961-80F1-0CF29BA735E0}"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21679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F7891A-7B7D-4636-B7CF-3A5D284ACB49}"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3707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538782-4878-4310-91C8-3D30AD8705B1}"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23986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1CE905-8AEF-4AC3-8D44-9DAE8D8D32B9}"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8895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1AF942-D5D2-425F-8E18-324A478F4808}" type="datetime1">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68727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EE305FD-AD7E-4575-8353-E99F0AC5F864}"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77369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DB5E9E-9B31-4287-901B-2A2E870AD76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334775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0F9A468-6FD4-4833-B79B-B0C825AF338B}"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3439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8D4600-53C6-4D46-A74E-0ABF4D176A1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141353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AF4859E-988A-46A2-93DA-5C788F341FE3}"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1228244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BB9317-65AB-450C-AD0D-2ADCA24F4CD2}"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30985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6ED7B7A8-9B3B-41D1-9B94-7B44282AC037}"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079344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A7D0F6-E980-4973-805E-03B5F2AEC6D7}"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94023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D79418-F7FD-4B59-9BEA-589C8A22C470}"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137790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CC908E-E9E5-42E4-B71A-1AE7EDC11761}"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1820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4A4569-13D8-4B4B-8CBA-28A55105F948}" type="datetime1">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24191518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2AB4AC-C49D-4619-863A-E5785B77C479}"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457200"/>
            <a:r>
              <a:rPr lang="en-US" dirty="0">
                <a:solidFill>
                  <a:srgbClr val="1E5155">
                    <a:lumMod val="40000"/>
                    <a:lumOff val="60000"/>
                  </a:srgbClr>
                </a:solidFill>
              </a:rPr>
              <a:t>”</a:t>
            </a:r>
          </a:p>
        </p:txBody>
      </p:sp>
    </p:spTree>
    <p:extLst>
      <p:ext uri="{BB962C8B-B14F-4D97-AF65-F5344CB8AC3E}">
        <p14:creationId xmlns:p14="http://schemas.microsoft.com/office/powerpoint/2010/main" val="4511715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1CA860-AA9A-4C25-B5E8-BD8EC3F0FEE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623530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4613BB-5BD1-4D47-840F-D061026A0744}"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9934550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74C3DB-B5E9-4BF7-8748-645557B0882F}"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42481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90FC006-EF98-4881-9363-E9655844490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3307382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1E7B46-5103-41F0-A6EE-8F740238BFEB}"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4137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75E606-9E03-4858-A88F-AF058F4E9B83}" type="datetime1">
              <a:rPr lang="en-US" smtClean="0"/>
              <a:t>3/10/2016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357253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2319D4-A2BB-46E8-9AB1-4D3B80EF4FE5}" type="datetime1">
              <a:rPr lang="en-US" smtClean="0"/>
              <a:t>3/10/2016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581253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D5722D-C19A-42BB-8304-6C8B442BF93A}" type="datetime1">
              <a:rPr lang="en-US" smtClean="0"/>
              <a:t>3/10/2016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156549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77BD6D-386C-4914-8662-997E6FC0EF2D}" type="datetime1">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26509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0C2B1E-CF79-409E-B073-7111607F59BC}" type="datetime1">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AE5654-2A66-4DAD-AD6D-3A4766C60B0F}" type="slidenum">
              <a:rPr lang="en-US" smtClean="0"/>
              <a:t>‹#›</a:t>
            </a:fld>
            <a:endParaRPr lang="en-US"/>
          </a:p>
        </p:txBody>
      </p:sp>
    </p:spTree>
    <p:extLst>
      <p:ext uri="{BB962C8B-B14F-4D97-AF65-F5344CB8AC3E}">
        <p14:creationId xmlns:p14="http://schemas.microsoft.com/office/powerpoint/2010/main" val="38978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21" Type="http://schemas.openxmlformats.org/officeDocument/2006/relationships/image" Target="../media/image4.pn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E956B-5DCC-4FA8-A770-D5476869DE78}" type="datetime1">
              <a:rPr lang="en-US" smtClean="0"/>
              <a:t>3/10/2016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AE5654-2A66-4DAD-AD6D-3A4766C60B0F}" type="slidenum">
              <a:rPr lang="en-US" smtClean="0"/>
              <a:t>‹#›</a:t>
            </a:fld>
            <a:endParaRPr lang="en-US"/>
          </a:p>
        </p:txBody>
      </p:sp>
    </p:spTree>
    <p:extLst>
      <p:ext uri="{BB962C8B-B14F-4D97-AF65-F5344CB8AC3E}">
        <p14:creationId xmlns:p14="http://schemas.microsoft.com/office/powerpoint/2010/main" val="289686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EDC90F61-643D-4D33-88D6-8F46FA65153A}"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61365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defTabSz="457200"/>
            <a:fld id="{3DFBB902-8AB4-4377-B982-1C4B2BB7EEA7}" type="datetime1">
              <a:rPr lang="en-US" smtClean="0">
                <a:solidFill>
                  <a:prstClr val="white">
                    <a:tint val="75000"/>
                    <a:alpha val="60000"/>
                  </a:prstClr>
                </a:solidFill>
              </a:rPr>
              <a:t>3/10/2016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defTabSz="457200"/>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defTabSz="457200"/>
            <a:fld id="{D57F1E4F-1CFF-5643-939E-02111984F56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370984518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13.jpe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9.jpe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469005"/>
            <a:ext cx="8825658" cy="3329581"/>
          </a:xfrm>
        </p:spPr>
        <p:txBody>
          <a:bodyPr/>
          <a:lstStyle/>
          <a:p>
            <a:pPr algn="ctr"/>
            <a:r>
              <a:rPr lang="en-US" sz="5400" dirty="0" smtClean="0"/>
              <a:t>Paintball Environment Tactical Engagement Recon System</a:t>
            </a:r>
            <a:br>
              <a:rPr lang="en-US" sz="5400" dirty="0" smtClean="0"/>
            </a:br>
            <a:r>
              <a:rPr lang="en-US" sz="5400" dirty="0" smtClean="0"/>
              <a:t>(P.E.T.E.R.S.)</a:t>
            </a:r>
            <a:endParaRPr lang="en-US" sz="5400" dirty="0"/>
          </a:p>
        </p:txBody>
      </p:sp>
      <p:sp>
        <p:nvSpPr>
          <p:cNvPr id="3" name="Subtitle 2"/>
          <p:cNvSpPr>
            <a:spLocks noGrp="1"/>
          </p:cNvSpPr>
          <p:nvPr>
            <p:ph type="subTitle" idx="1"/>
          </p:nvPr>
        </p:nvSpPr>
        <p:spPr>
          <a:xfrm>
            <a:off x="1154955" y="4254371"/>
            <a:ext cx="4331445" cy="1907437"/>
          </a:xfrm>
        </p:spPr>
        <p:txBody>
          <a:bodyPr>
            <a:normAutofit fontScale="77500" lnSpcReduction="20000"/>
          </a:bodyPr>
          <a:lstStyle/>
          <a:p>
            <a:pPr algn="ctr"/>
            <a:r>
              <a:rPr lang="en-US" u="sng" cap="none" dirty="0" smtClean="0">
                <a:solidFill>
                  <a:schemeClr val="tx1"/>
                </a:solidFill>
              </a:rPr>
              <a:t>Group Number: BCC-4</a:t>
            </a:r>
          </a:p>
          <a:p>
            <a:pPr algn="ctr"/>
            <a:r>
              <a:rPr lang="en-US" cap="none" dirty="0" smtClean="0">
                <a:solidFill>
                  <a:schemeClr val="tx1"/>
                </a:solidFill>
              </a:rPr>
              <a:t>Richard Taylor – C.E.</a:t>
            </a:r>
          </a:p>
          <a:p>
            <a:pPr algn="ctr"/>
            <a:r>
              <a:rPr lang="en-US" cap="none" dirty="0" smtClean="0">
                <a:solidFill>
                  <a:schemeClr val="tx1"/>
                </a:solidFill>
              </a:rPr>
              <a:t>Anthony (AJ) Schmidt – E.E.</a:t>
            </a:r>
          </a:p>
          <a:p>
            <a:pPr algn="ctr"/>
            <a:r>
              <a:rPr lang="en-US" cap="none" dirty="0" smtClean="0">
                <a:solidFill>
                  <a:schemeClr val="tx1"/>
                </a:solidFill>
              </a:rPr>
              <a:t>Kenneth Hale – E.E.</a:t>
            </a:r>
          </a:p>
          <a:p>
            <a:pPr algn="ctr"/>
            <a:r>
              <a:rPr lang="en-US" cap="none" dirty="0" smtClean="0">
                <a:solidFill>
                  <a:schemeClr val="tx1"/>
                </a:solidFill>
              </a:rPr>
              <a:t>Brett Reich – C.E., E.E.</a:t>
            </a:r>
          </a:p>
          <a:p>
            <a:pPr algn="ctr"/>
            <a:r>
              <a:rPr lang="en-US" cap="none" dirty="0">
                <a:solidFill>
                  <a:schemeClr val="tx1"/>
                </a:solidFill>
              </a:rPr>
              <a:t>Antonio Foster – E.E.</a:t>
            </a:r>
          </a:p>
          <a:p>
            <a:pPr algn="ctr"/>
            <a:endParaRPr lang="en-US" cap="none" dirty="0" smtClean="0">
              <a:solidFill>
                <a:schemeClr val="tx1"/>
              </a:solidFill>
            </a:endParaRPr>
          </a:p>
          <a:p>
            <a:pPr algn="ctr"/>
            <a:endParaRPr lang="en-US" dirty="0" smtClean="0"/>
          </a:p>
        </p:txBody>
      </p:sp>
      <p:sp>
        <p:nvSpPr>
          <p:cNvPr id="6" name="Subtitle 2"/>
          <p:cNvSpPr txBox="1">
            <a:spLocks/>
          </p:cNvSpPr>
          <p:nvPr/>
        </p:nvSpPr>
        <p:spPr>
          <a:xfrm>
            <a:off x="6021095" y="4254371"/>
            <a:ext cx="4331445"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ctr">
              <a:buClr>
                <a:srgbClr val="1E5155">
                  <a:lumMod val="40000"/>
                  <a:lumOff val="60000"/>
                </a:srgbClr>
              </a:buClr>
            </a:pPr>
            <a:r>
              <a:rPr lang="en-US" u="sng" cap="none" dirty="0" smtClean="0">
                <a:solidFill>
                  <a:prstClr val="white"/>
                </a:solidFill>
              </a:rPr>
              <a:t>Advisor</a:t>
            </a:r>
            <a:endParaRPr lang="en-US" u="sng" dirty="0" smtClean="0">
              <a:solidFill>
                <a:prstClr val="white"/>
              </a:solidFill>
            </a:endParaRPr>
          </a:p>
          <a:p>
            <a:pPr algn="ctr">
              <a:buClr>
                <a:srgbClr val="1E5155">
                  <a:lumMod val="40000"/>
                  <a:lumOff val="60000"/>
                </a:srgbClr>
              </a:buClr>
            </a:pPr>
            <a:r>
              <a:rPr lang="en-US" cap="none" dirty="0" smtClean="0">
                <a:solidFill>
                  <a:prstClr val="white"/>
                </a:solidFill>
              </a:rPr>
              <a:t>Dr. Christopher Peters – E.C.E.</a:t>
            </a:r>
          </a:p>
          <a:p>
            <a:pPr algn="ctr">
              <a:buClr>
                <a:srgbClr val="1E5155">
                  <a:lumMod val="40000"/>
                  <a:lumOff val="60000"/>
                </a:srgbClr>
              </a:buClr>
            </a:pPr>
            <a:endParaRPr lang="en-US" dirty="0" smtClean="0">
              <a:solidFill>
                <a:prstClr val="white"/>
              </a:solidFill>
            </a:endParaRPr>
          </a:p>
        </p:txBody>
      </p:sp>
      <p:sp>
        <p:nvSpPr>
          <p:cNvPr id="7" name="TextBox 6"/>
          <p:cNvSpPr txBox="1"/>
          <p:nvPr/>
        </p:nvSpPr>
        <p:spPr>
          <a:xfrm>
            <a:off x="8186817" y="6161808"/>
            <a:ext cx="3433953" cy="369332"/>
          </a:xfrm>
          <a:prstGeom prst="rect">
            <a:avLst/>
          </a:prstGeom>
          <a:noFill/>
        </p:spPr>
        <p:txBody>
          <a:bodyPr wrap="none" rtlCol="0">
            <a:spAutoFit/>
          </a:bodyPr>
          <a:lstStyle/>
          <a:p>
            <a:pPr defTabSz="457200"/>
            <a:r>
              <a:rPr lang="en-US" dirty="0" smtClean="0">
                <a:solidFill>
                  <a:prstClr val="white"/>
                </a:solidFill>
              </a:rPr>
              <a:t>March, 2016 </a:t>
            </a:r>
            <a:r>
              <a:rPr lang="en-US" dirty="0">
                <a:solidFill>
                  <a:prstClr val="white"/>
                </a:solidFill>
              </a:rPr>
              <a:t>– </a:t>
            </a:r>
            <a:r>
              <a:rPr lang="en-US" dirty="0" smtClean="0">
                <a:solidFill>
                  <a:prstClr val="white"/>
                </a:solidFill>
              </a:rPr>
              <a:t>Winter Quarter</a:t>
            </a:r>
            <a:endParaRPr lang="en-US" dirty="0">
              <a:solidFill>
                <a:prstClr val="white"/>
              </a:solidFill>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a:t>
            </a:fld>
            <a:endParaRPr lang="en-US" dirty="0">
              <a:solidFill>
                <a:prstClr val="white">
                  <a:tint val="75000"/>
                </a:prstClr>
              </a:solidFill>
            </a:endParaRPr>
          </a:p>
        </p:txBody>
      </p:sp>
    </p:spTree>
    <p:extLst>
      <p:ext uri="{BB962C8B-B14F-4D97-AF65-F5344CB8AC3E}">
        <p14:creationId xmlns:p14="http://schemas.microsoft.com/office/powerpoint/2010/main" val="2238116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a:t>
            </a:r>
            <a:r>
              <a:rPr lang="en-US" dirty="0" smtClean="0"/>
              <a:t>Progress - Software</a:t>
            </a:r>
            <a:endParaRPr lang="en-US" dirty="0"/>
          </a:p>
        </p:txBody>
      </p:sp>
      <p:sp>
        <p:nvSpPr>
          <p:cNvPr id="3" name="Content Placeholder 2"/>
          <p:cNvSpPr>
            <a:spLocks noGrp="1"/>
          </p:cNvSpPr>
          <p:nvPr>
            <p:ph idx="1"/>
          </p:nvPr>
        </p:nvSpPr>
        <p:spPr/>
        <p:txBody>
          <a:bodyPr>
            <a:normAutofit lnSpcReduction="10000"/>
          </a:bodyPr>
          <a:lstStyle/>
          <a:p>
            <a:r>
              <a:rPr lang="en-US" dirty="0"/>
              <a:t>Base classes for GUI display framework</a:t>
            </a:r>
          </a:p>
          <a:p>
            <a:pPr lvl="2"/>
            <a:r>
              <a:rPr lang="en-US" dirty="0"/>
              <a:t>Moving Map Overlay</a:t>
            </a:r>
          </a:p>
          <a:p>
            <a:pPr lvl="3"/>
            <a:r>
              <a:rPr lang="en-US" dirty="0"/>
              <a:t>Utility classes (i.e. Latitude/Longitude to Pixel Position)</a:t>
            </a:r>
          </a:p>
          <a:p>
            <a:pPr lvl="3"/>
            <a:r>
              <a:rPr lang="en-US" dirty="0"/>
              <a:t>Supplemental classes (i.e. overlay constructors, icons, alert formatting, etc.)</a:t>
            </a:r>
          </a:p>
          <a:p>
            <a:pPr lvl="2"/>
            <a:r>
              <a:rPr lang="en-US" dirty="0"/>
              <a:t>Air Tank Readout and Paint Level Overlay</a:t>
            </a:r>
          </a:p>
          <a:p>
            <a:r>
              <a:rPr lang="en-US" dirty="0"/>
              <a:t>Python Application Packaging for </a:t>
            </a:r>
            <a:r>
              <a:rPr lang="en-US" dirty="0" smtClean="0"/>
              <a:t>Android</a:t>
            </a:r>
          </a:p>
          <a:p>
            <a:r>
              <a:rPr lang="en-US" dirty="0"/>
              <a:t>Basic network </a:t>
            </a:r>
            <a:r>
              <a:rPr lang="en-US" dirty="0" smtClean="0"/>
              <a:t>framework</a:t>
            </a:r>
          </a:p>
          <a:p>
            <a:pPr lvl="1"/>
            <a:r>
              <a:rPr lang="en-US" dirty="0"/>
              <a:t>Communication of JSON formatted messages</a:t>
            </a:r>
          </a:p>
          <a:p>
            <a:r>
              <a:rPr lang="en-US" dirty="0" smtClean="0"/>
              <a:t>Data </a:t>
            </a:r>
            <a:r>
              <a:rPr lang="en-US" dirty="0"/>
              <a:t>Collecting Utility</a:t>
            </a:r>
          </a:p>
          <a:p>
            <a:pPr lvl="2"/>
            <a:r>
              <a:rPr lang="en-US" dirty="0"/>
              <a:t>Gathered important data from Pressure Sensor</a:t>
            </a:r>
          </a:p>
          <a:p>
            <a:pPr lvl="2"/>
            <a:r>
              <a:rPr lang="en-US" dirty="0"/>
              <a:t>Paint detection </a:t>
            </a:r>
            <a:r>
              <a:rPr lang="en-US" dirty="0" smtClean="0"/>
              <a:t>algorithm</a:t>
            </a:r>
            <a:endParaRPr lang="en-US" dirty="0"/>
          </a:p>
          <a:p>
            <a:pPr marL="914400" lvl="2" indent="0">
              <a:buNone/>
            </a:pPr>
            <a:endParaRPr lang="en-US" dirty="0" smtClean="0"/>
          </a:p>
        </p:txBody>
      </p:sp>
      <p:pic>
        <p:nvPicPr>
          <p:cNvPr id="5" name="Picture 4"/>
          <p:cNvPicPr>
            <a:picLocks noChangeAspect="1"/>
          </p:cNvPicPr>
          <p:nvPr/>
        </p:nvPicPr>
        <p:blipFill>
          <a:blip r:embed="rId3"/>
          <a:stretch>
            <a:fillRect/>
          </a:stretch>
        </p:blipFill>
        <p:spPr>
          <a:xfrm>
            <a:off x="7152844" y="3719945"/>
            <a:ext cx="4808368" cy="2728124"/>
          </a:xfrm>
          <a:prstGeom prst="rect">
            <a:avLst/>
          </a:prstGeom>
        </p:spPr>
      </p:pic>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10</a:t>
            </a:fld>
            <a:endParaRPr lang="en-US" dirty="0">
              <a:solidFill>
                <a:prstClr val="white">
                  <a:tint val="75000"/>
                </a:prstClr>
              </a:solidFill>
            </a:endParaRPr>
          </a:p>
        </p:txBody>
      </p:sp>
    </p:spTree>
    <p:extLst>
      <p:ext uri="{BB962C8B-B14F-4D97-AF65-F5344CB8AC3E}">
        <p14:creationId xmlns:p14="http://schemas.microsoft.com/office/powerpoint/2010/main" val="2420091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Winter Progress - Hardware</a:t>
            </a:r>
            <a:endParaRPr lang="en-US" dirty="0"/>
          </a:p>
        </p:txBody>
      </p:sp>
      <p:sp>
        <p:nvSpPr>
          <p:cNvPr id="3" name="Content Placeholder 2"/>
          <p:cNvSpPr>
            <a:spLocks noGrp="1"/>
          </p:cNvSpPr>
          <p:nvPr>
            <p:ph idx="1"/>
          </p:nvPr>
        </p:nvSpPr>
        <p:spPr>
          <a:xfrm>
            <a:off x="1104293" y="1730800"/>
            <a:ext cx="8946541" cy="4195481"/>
          </a:xfrm>
        </p:spPr>
        <p:txBody>
          <a:bodyPr>
            <a:normAutofit fontScale="85000" lnSpcReduction="20000"/>
          </a:bodyPr>
          <a:lstStyle/>
          <a:p>
            <a:r>
              <a:rPr lang="en-US" dirty="0" smtClean="0"/>
              <a:t>Paint Level Detection System (Completed)</a:t>
            </a:r>
          </a:p>
          <a:p>
            <a:pPr lvl="1"/>
            <a:r>
              <a:rPr lang="en-US" dirty="0" smtClean="0"/>
              <a:t>Components:</a:t>
            </a:r>
          </a:p>
          <a:p>
            <a:pPr lvl="2"/>
            <a:r>
              <a:rPr lang="en-US" dirty="0" smtClean="0"/>
              <a:t>Accelerometer/Gyroscope – Track orientation of marker so only meaningful data is used</a:t>
            </a:r>
          </a:p>
          <a:p>
            <a:pPr lvl="2"/>
            <a:r>
              <a:rPr lang="en-US" dirty="0" smtClean="0"/>
              <a:t>Ultrasonic Sensor – Measures current paint level in user’s hopper</a:t>
            </a:r>
          </a:p>
          <a:p>
            <a:pPr lvl="2"/>
            <a:r>
              <a:rPr lang="en-US" dirty="0" smtClean="0"/>
              <a:t>Arduino Pro Mini – Microcontroller to collect data from sensors</a:t>
            </a:r>
          </a:p>
          <a:p>
            <a:pPr lvl="2"/>
            <a:r>
              <a:rPr lang="en-US" dirty="0" smtClean="0"/>
              <a:t>XBee – Wireless serial communication with server</a:t>
            </a:r>
          </a:p>
          <a:p>
            <a:pPr lvl="2"/>
            <a:r>
              <a:rPr lang="en-US" dirty="0" smtClean="0"/>
              <a:t>Battery – Removable and rechargeable USB 5V power bank</a:t>
            </a:r>
          </a:p>
          <a:p>
            <a:r>
              <a:rPr lang="en-US" dirty="0" smtClean="0"/>
              <a:t>Compressed Air Level Detection System (Model nearing completion)</a:t>
            </a:r>
          </a:p>
          <a:p>
            <a:pPr lvl="1"/>
            <a:r>
              <a:rPr lang="en-US" dirty="0" smtClean="0"/>
              <a:t>Components:</a:t>
            </a:r>
          </a:p>
          <a:p>
            <a:pPr lvl="2"/>
            <a:r>
              <a:rPr lang="en-US" dirty="0"/>
              <a:t>Honeywell Pressure Sensor – </a:t>
            </a:r>
            <a:r>
              <a:rPr lang="en-US" dirty="0" smtClean="0"/>
              <a:t>Measures current air pressure remaining in user’s tank</a:t>
            </a:r>
            <a:endParaRPr lang="en-US" dirty="0"/>
          </a:p>
          <a:p>
            <a:pPr lvl="2"/>
            <a:r>
              <a:rPr lang="en-US" dirty="0" smtClean="0"/>
              <a:t>Arduino </a:t>
            </a:r>
            <a:r>
              <a:rPr lang="en-US" dirty="0"/>
              <a:t>Pro Mini – Microcontroller to collect data from </a:t>
            </a:r>
            <a:r>
              <a:rPr lang="en-US" dirty="0" smtClean="0"/>
              <a:t>sensor</a:t>
            </a:r>
            <a:endParaRPr lang="en-US" dirty="0"/>
          </a:p>
          <a:p>
            <a:pPr lvl="2"/>
            <a:r>
              <a:rPr lang="en-US" dirty="0" smtClean="0"/>
              <a:t>XBee </a:t>
            </a:r>
            <a:r>
              <a:rPr lang="en-US" dirty="0"/>
              <a:t>– Wireless serial </a:t>
            </a:r>
            <a:r>
              <a:rPr lang="en-US" dirty="0" smtClean="0"/>
              <a:t>communication with server</a:t>
            </a:r>
          </a:p>
          <a:p>
            <a:pPr lvl="2"/>
            <a:r>
              <a:rPr lang="en-US" dirty="0"/>
              <a:t>Battery – Removable, rechargeable </a:t>
            </a:r>
            <a:r>
              <a:rPr lang="en-US" dirty="0" smtClean="0"/>
              <a:t>USB 5V power bank </a:t>
            </a:r>
            <a:endParaRPr lang="en-US" dirty="0"/>
          </a:p>
          <a:p>
            <a:pPr lvl="1"/>
            <a:endParaRPr lang="en-US" dirty="0"/>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11</a:t>
            </a:fld>
            <a:endParaRPr lang="en-US" dirty="0">
              <a:solidFill>
                <a:prstClr val="white">
                  <a:tint val="75000"/>
                </a:prstClr>
              </a:solidFill>
            </a:endParaRPr>
          </a:p>
        </p:txBody>
      </p:sp>
    </p:spTree>
    <p:extLst>
      <p:ext uri="{BB962C8B-B14F-4D97-AF65-F5344CB8AC3E}">
        <p14:creationId xmlns:p14="http://schemas.microsoft.com/office/powerpoint/2010/main" val="62699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Hardware</a:t>
            </a:r>
          </a:p>
        </p:txBody>
      </p:sp>
      <p:sp>
        <p:nvSpPr>
          <p:cNvPr id="5" name="Rectangle 2"/>
          <p:cNvSpPr>
            <a:spLocks noChangeArrowheads="1"/>
          </p:cNvSpPr>
          <p:nvPr/>
        </p:nvSpPr>
        <p:spPr bwMode="auto">
          <a:xfrm>
            <a:off x="1278082" y="173528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219290272"/>
              </p:ext>
            </p:extLst>
          </p:nvPr>
        </p:nvGraphicFramePr>
        <p:xfrm>
          <a:off x="1173580" y="2799117"/>
          <a:ext cx="4057494" cy="3043120"/>
        </p:xfrm>
        <a:graphic>
          <a:graphicData uri="http://schemas.openxmlformats.org/presentationml/2006/ole">
            <mc:AlternateContent xmlns:mc="http://schemas.openxmlformats.org/markup-compatibility/2006">
              <mc:Choice xmlns:v="urn:schemas-microsoft-com:vml" Requires="v">
                <p:oleObj spid="_x0000_s1119" r:id="rId3" imgW="3657600" imgH="2743200" progId="Photoshop.Image.13">
                  <p:embed/>
                </p:oleObj>
              </mc:Choice>
              <mc:Fallback>
                <p:oleObj r:id="rId3" imgW="3657600" imgH="2743200" progId="Photoshop.Image.1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580" y="2799117"/>
                        <a:ext cx="4057494" cy="3043120"/>
                      </a:xfrm>
                      <a:prstGeom prst="rect">
                        <a:avLst/>
                      </a:prstGeom>
                      <a:noFill/>
                    </p:spPr>
                  </p:pic>
                </p:oleObj>
              </mc:Fallback>
            </mc:AlternateContent>
          </a:graphicData>
        </a:graphic>
      </p:graphicFrame>
      <p:pic>
        <p:nvPicPr>
          <p:cNvPr id="7" name="Picture 6" descr="C:\Users\AJ\Dropbox\Drexel\Senior Design\Submissions\Progress Report Winter 2015-2016\Images\IMG_9686.JPG"/>
          <p:cNvPicPr/>
          <p:nvPr/>
        </p:nvPicPr>
        <p:blipFill>
          <a:blip r:embed="rId5">
            <a:extLst>
              <a:ext uri="{28A0092B-C50C-407E-A947-70E740481C1C}">
                <a14:useLocalDpi xmlns:a14="http://schemas.microsoft.com/office/drawing/2010/main" val="0"/>
              </a:ext>
            </a:extLst>
          </a:blip>
          <a:srcRect/>
          <a:stretch>
            <a:fillRect/>
          </a:stretch>
        </p:blipFill>
        <p:spPr bwMode="auto">
          <a:xfrm>
            <a:off x="6391654" y="2799117"/>
            <a:ext cx="4052454" cy="3043120"/>
          </a:xfrm>
          <a:prstGeom prst="rect">
            <a:avLst/>
          </a:prstGeom>
          <a:noFill/>
          <a:ln>
            <a:noFill/>
          </a:ln>
        </p:spPr>
      </p:pic>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12</a:t>
            </a:fld>
            <a:endParaRPr lang="en-US" dirty="0">
              <a:solidFill>
                <a:prstClr val="white">
                  <a:tint val="75000"/>
                </a:prstClr>
              </a:solidFill>
            </a:endParaRPr>
          </a:p>
        </p:txBody>
      </p:sp>
      <p:sp>
        <p:nvSpPr>
          <p:cNvPr id="4" name="TextBox 3"/>
          <p:cNvSpPr txBox="1"/>
          <p:nvPr/>
        </p:nvSpPr>
        <p:spPr>
          <a:xfrm>
            <a:off x="1712220" y="5960203"/>
            <a:ext cx="3398808" cy="646331"/>
          </a:xfrm>
          <a:prstGeom prst="rect">
            <a:avLst/>
          </a:prstGeom>
          <a:noFill/>
        </p:spPr>
        <p:txBody>
          <a:bodyPr wrap="square" rtlCol="0">
            <a:spAutoFit/>
          </a:bodyPr>
          <a:lstStyle/>
          <a:p>
            <a:r>
              <a:rPr lang="en-US" dirty="0" err="1" smtClean="0"/>
              <a:t>Solidworks</a:t>
            </a:r>
            <a:r>
              <a:rPr lang="en-US" dirty="0" smtClean="0"/>
              <a:t> 3D Model of Hopper Attachment</a:t>
            </a:r>
            <a:endParaRPr lang="en-US" dirty="0"/>
          </a:p>
        </p:txBody>
      </p:sp>
      <p:sp>
        <p:nvSpPr>
          <p:cNvPr id="8" name="TextBox 7"/>
          <p:cNvSpPr txBox="1"/>
          <p:nvPr/>
        </p:nvSpPr>
        <p:spPr>
          <a:xfrm>
            <a:off x="7166070" y="5905471"/>
            <a:ext cx="3278038" cy="646331"/>
          </a:xfrm>
          <a:prstGeom prst="rect">
            <a:avLst/>
          </a:prstGeom>
          <a:noFill/>
        </p:spPr>
        <p:txBody>
          <a:bodyPr wrap="square" rtlCol="0">
            <a:spAutoFit/>
          </a:bodyPr>
          <a:lstStyle/>
          <a:p>
            <a:r>
              <a:rPr lang="en-US" dirty="0" smtClean="0"/>
              <a:t>Realized Hopper Attachment with Circuitry</a:t>
            </a:r>
            <a:endParaRPr lang="en-US" dirty="0"/>
          </a:p>
        </p:txBody>
      </p:sp>
      <p:sp>
        <p:nvSpPr>
          <p:cNvPr id="11" name="TextBox 10"/>
          <p:cNvSpPr txBox="1"/>
          <p:nvPr/>
        </p:nvSpPr>
        <p:spPr>
          <a:xfrm>
            <a:off x="951511" y="1530082"/>
            <a:ext cx="7080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Measured Hopper Power Draw: 158mA @ 5V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Estimated battery life: 6 Hours, 18 Minutes</a:t>
            </a:r>
          </a:p>
          <a:p>
            <a:endParaRPr lang="en-US" dirty="0"/>
          </a:p>
        </p:txBody>
      </p:sp>
    </p:spTree>
    <p:extLst>
      <p:ext uri="{BB962C8B-B14F-4D97-AF65-F5344CB8AC3E}">
        <p14:creationId xmlns:p14="http://schemas.microsoft.com/office/powerpoint/2010/main" val="3401034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rgbClr val="000000"/>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rgbClr val="000000"/>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rgbClr val="000000"/>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rgbClr val="000000"/>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rgbClr val="000000"/>
            </a:solidFill>
            <a:prstDash val="solid"/>
            <a:headEnd type="arrow"/>
            <a:tailEnd type="arrow"/>
          </a:ln>
        </p:spPr>
      </p:cxn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13</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Tree>
    <p:extLst>
      <p:ext uri="{BB962C8B-B14F-4D97-AF65-F5344CB8AC3E}">
        <p14:creationId xmlns:p14="http://schemas.microsoft.com/office/powerpoint/2010/main" val="14571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7663957" y="1626398"/>
            <a:ext cx="1148930"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Sensor</a:t>
            </a:r>
          </a:p>
        </p:txBody>
      </p:sp>
      <p:sp>
        <p:nvSpPr>
          <p:cNvPr id="4" name="Freeform 3"/>
          <p:cNvSpPr/>
          <p:nvPr/>
        </p:nvSpPr>
        <p:spPr>
          <a:xfrm>
            <a:off x="9183943" y="1641970"/>
            <a:ext cx="1168598" cy="1115066"/>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Server</a:t>
            </a:r>
          </a:p>
        </p:txBody>
      </p:sp>
      <p:sp>
        <p:nvSpPr>
          <p:cNvPr id="5" name="Freeform 4"/>
          <p:cNvSpPr/>
          <p:nvPr/>
        </p:nvSpPr>
        <p:spPr>
          <a:xfrm>
            <a:off x="10841253" y="1656418"/>
            <a:ext cx="1078384" cy="107838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a:latin typeface="Liberation Sans" pitchFamily="18"/>
                <a:ea typeface="Microsoft YaHei" pitchFamily="2"/>
                <a:cs typeface="Mangal" pitchFamily="2"/>
              </a:rPr>
              <a:t>External</a:t>
            </a:r>
          </a:p>
          <a:p>
            <a:pPr algn="ctr" hangingPunct="0"/>
            <a:r>
              <a:rPr lang="en-US" sz="1633" dirty="0">
                <a:latin typeface="Liberation Sans" pitchFamily="18"/>
                <a:ea typeface="Microsoft YaHei" pitchFamily="2"/>
                <a:cs typeface="Mangal" pitchFamily="2"/>
              </a:rPr>
              <a:t>Server</a:t>
            </a:r>
          </a:p>
        </p:txBody>
      </p:sp>
      <p:sp>
        <p:nvSpPr>
          <p:cNvPr id="6" name="Freeform 5"/>
          <p:cNvSpPr/>
          <p:nvPr/>
        </p:nvSpPr>
        <p:spPr>
          <a:xfrm>
            <a:off x="9208458" y="3190002"/>
            <a:ext cx="1164449" cy="1123225"/>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HUD</a:t>
            </a:r>
          </a:p>
        </p:txBody>
      </p:sp>
      <p:sp>
        <p:nvSpPr>
          <p:cNvPr id="7" name="Freeform 6"/>
          <p:cNvSpPr/>
          <p:nvPr/>
        </p:nvSpPr>
        <p:spPr>
          <a:xfrm>
            <a:off x="7646320" y="3182589"/>
            <a:ext cx="1184204" cy="1130638"/>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dirty="0" err="1">
                <a:latin typeface="Liberation Sans" pitchFamily="18"/>
                <a:ea typeface="Microsoft YaHei" pitchFamily="2"/>
                <a:cs typeface="Mangal" pitchFamily="2"/>
              </a:rPr>
              <a:t>Pos</a:t>
            </a:r>
            <a:r>
              <a:rPr lang="en-US" sz="1633" dirty="0">
                <a:latin typeface="Liberation Sans" pitchFamily="18"/>
                <a:ea typeface="Microsoft YaHei" pitchFamily="2"/>
                <a:cs typeface="Mangal" pitchFamily="2"/>
              </a:rPr>
              <a:t>(HUD)</a:t>
            </a:r>
          </a:p>
        </p:txBody>
      </p:sp>
      <p:cxnSp>
        <p:nvCxnSpPr>
          <p:cNvPr id="8" name="Straight Arrow Connector 7"/>
          <p:cNvCxnSpPr>
            <a:stCxn id="20" idx="1"/>
            <a:endCxn id="3" idx="6"/>
          </p:cNvCxnSpPr>
          <p:nvPr/>
        </p:nvCxnSpPr>
        <p:spPr>
          <a:xfrm>
            <a:off x="7106479" y="2188069"/>
            <a:ext cx="557478" cy="3648"/>
          </a:xfrm>
          <a:prstGeom prst="straightConnector1">
            <a:avLst/>
          </a:prstGeom>
          <a:noFill/>
          <a:ln w="0">
            <a:solidFill>
              <a:srgbClr val="000000"/>
            </a:solidFill>
            <a:prstDash val="solid"/>
            <a:headEnd type="arrow"/>
            <a:tailEnd type="arrow"/>
          </a:ln>
        </p:spPr>
      </p:cxnSp>
      <p:cxnSp>
        <p:nvCxnSpPr>
          <p:cNvPr id="9" name="Straight Arrow Connector 8"/>
          <p:cNvCxnSpPr>
            <a:stCxn id="3" idx="10"/>
            <a:endCxn id="4" idx="6"/>
          </p:cNvCxnSpPr>
          <p:nvPr/>
        </p:nvCxnSpPr>
        <p:spPr>
          <a:xfrm>
            <a:off x="8812887" y="2191717"/>
            <a:ext cx="371056" cy="7786"/>
          </a:xfrm>
          <a:prstGeom prst="straightConnector1">
            <a:avLst/>
          </a:prstGeom>
          <a:noFill/>
          <a:ln w="0">
            <a:solidFill>
              <a:srgbClr val="000000"/>
            </a:solidFill>
            <a:prstDash val="solid"/>
            <a:headEnd type="arrow"/>
            <a:tailEnd type="arrow"/>
          </a:ln>
        </p:spPr>
      </p:cxnSp>
      <p:cxnSp>
        <p:nvCxnSpPr>
          <p:cNvPr id="10" name="Straight Arrow Connector 9"/>
          <p:cNvCxnSpPr>
            <a:stCxn id="4" idx="2"/>
            <a:endCxn id="6" idx="0"/>
          </p:cNvCxnSpPr>
          <p:nvPr/>
        </p:nvCxnSpPr>
        <p:spPr>
          <a:xfrm>
            <a:off x="9768242" y="2757036"/>
            <a:ext cx="22441" cy="432966"/>
          </a:xfrm>
          <a:prstGeom prst="straightConnector1">
            <a:avLst/>
          </a:prstGeom>
          <a:noFill/>
          <a:ln w="0">
            <a:solidFill>
              <a:srgbClr val="000000"/>
            </a:solidFill>
            <a:prstDash val="solid"/>
            <a:headEnd type="arrow"/>
            <a:tailEnd type="arrow"/>
          </a:ln>
        </p:spPr>
      </p:cxnSp>
      <p:cxnSp>
        <p:nvCxnSpPr>
          <p:cNvPr id="11" name="Straight Arrow Connector 10"/>
          <p:cNvCxnSpPr>
            <a:stCxn id="3" idx="8"/>
            <a:endCxn id="7" idx="4"/>
          </p:cNvCxnSpPr>
          <p:nvPr/>
        </p:nvCxnSpPr>
        <p:spPr>
          <a:xfrm>
            <a:off x="8238422" y="2757036"/>
            <a:ext cx="0" cy="425553"/>
          </a:xfrm>
          <a:prstGeom prst="straightConnector1">
            <a:avLst/>
          </a:prstGeom>
          <a:noFill/>
          <a:ln w="0">
            <a:solidFill>
              <a:srgbClr val="000000"/>
            </a:solidFill>
            <a:prstDash val="solid"/>
            <a:headEnd type="arrow"/>
            <a:tailEnd type="arrow"/>
          </a:ln>
        </p:spPr>
      </p:cxnSp>
      <p:cxnSp>
        <p:nvCxnSpPr>
          <p:cNvPr id="12" name="Straight Arrow Connector 11"/>
          <p:cNvCxnSpPr>
            <a:stCxn id="4" idx="10"/>
            <a:endCxn id="5" idx="3"/>
          </p:cNvCxnSpPr>
          <p:nvPr/>
        </p:nvCxnSpPr>
        <p:spPr>
          <a:xfrm flipV="1">
            <a:off x="10352541" y="2195610"/>
            <a:ext cx="488712" cy="3893"/>
          </a:xfrm>
          <a:prstGeom prst="straightConnector1">
            <a:avLst/>
          </a:prstGeom>
          <a:noFill/>
          <a:ln w="0">
            <a:solidFill>
              <a:srgbClr val="000000"/>
            </a:solidFill>
            <a:prstDash val="solid"/>
            <a:headEnd type="arrow"/>
            <a:tailEnd type="arrow"/>
          </a:ln>
        </p:spPr>
      </p:cxnSp>
      <p:sp>
        <p:nvSpPr>
          <p:cNvPr id="13" name="TextBox 12"/>
          <p:cNvSpPr txBox="1"/>
          <p:nvPr/>
        </p:nvSpPr>
        <p:spPr>
          <a:xfrm>
            <a:off x="505304" y="2878847"/>
            <a:ext cx="7564156"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Significant Numbers:</a:t>
            </a:r>
          </a:p>
          <a:p>
            <a:pPr hangingPunct="0">
              <a:defRPr sz="1600"/>
            </a:pPr>
            <a:r>
              <a:rPr lang="en-US" sz="2000" dirty="0">
                <a:latin typeface="Liberation Sans" pitchFamily="18"/>
                <a:ea typeface="Microsoft YaHei" pitchFamily="2"/>
                <a:cs typeface="Mangal" pitchFamily="2"/>
              </a:rPr>
              <a:t>	Localhost Combined:  </a:t>
            </a:r>
            <a:r>
              <a:rPr lang="en-US" sz="2000" dirty="0" smtClean="0">
                <a:latin typeface="Liberation Sans" pitchFamily="18"/>
                <a:ea typeface="Microsoft YaHei" pitchFamily="2"/>
                <a:cs typeface="Mangal" pitchFamily="2"/>
              </a:rPr>
              <a:t>747</a:t>
            </a:r>
            <a:endParaRPr lang="en-US" sz="2000" dirty="0">
              <a:latin typeface="Liberation Sans" pitchFamily="18"/>
              <a:ea typeface="Microsoft YaHei" pitchFamily="2"/>
              <a:cs typeface="Mangal" pitchFamily="2"/>
            </a:endParaRPr>
          </a:p>
          <a:p>
            <a:pPr hangingPunct="0">
              <a:defRPr sz="1600"/>
            </a:pPr>
            <a:r>
              <a:rPr lang="en-US" sz="2000" dirty="0">
                <a:latin typeface="Liberation Sans" pitchFamily="18"/>
                <a:ea typeface="Microsoft YaHei" pitchFamily="2"/>
                <a:cs typeface="Mangal" pitchFamily="2"/>
              </a:rPr>
              <a:t>	Node Internal Serial:   s * [163]</a:t>
            </a:r>
          </a:p>
          <a:p>
            <a:pPr hangingPunct="0">
              <a:defRPr sz="1600"/>
            </a:pPr>
            <a:r>
              <a:rPr lang="en-US" sz="2000" dirty="0">
                <a:latin typeface="Liberation Sans" pitchFamily="18"/>
                <a:ea typeface="Microsoft YaHei" pitchFamily="2"/>
                <a:cs typeface="Mangal" pitchFamily="2"/>
              </a:rPr>
              <a:t>	Node Internal Socket: </a:t>
            </a:r>
            <a:r>
              <a:rPr lang="en-US" sz="2000" dirty="0" smtClean="0">
                <a:latin typeface="Liberation Sans" pitchFamily="18"/>
                <a:ea typeface="Microsoft YaHei" pitchFamily="2"/>
                <a:cs typeface="Mangal" pitchFamily="2"/>
              </a:rPr>
              <a:t>[984] </a:t>
            </a:r>
            <a:r>
              <a:rPr lang="en-US" sz="2000" dirty="0">
                <a:latin typeface="Liberation Sans" pitchFamily="18"/>
                <a:ea typeface="Microsoft YaHei" pitchFamily="2"/>
                <a:cs typeface="Mangal" pitchFamily="2"/>
              </a:rPr>
              <a:t>+ n * [753]</a:t>
            </a:r>
          </a:p>
          <a:p>
            <a:pPr hangingPunct="0">
              <a:defRPr sz="1600"/>
            </a:pPr>
            <a:r>
              <a:rPr lang="en-US" sz="2000" dirty="0">
                <a:latin typeface="Liberation Sans" pitchFamily="18"/>
                <a:ea typeface="Microsoft YaHei" pitchFamily="2"/>
                <a:cs typeface="Mangal" pitchFamily="2"/>
              </a:rPr>
              <a:t>	All External Socket:    n * (n-1) * [753]</a:t>
            </a:r>
          </a:p>
          <a:p>
            <a:pPr hangingPunct="0">
              <a:defRPr sz="1600"/>
            </a:pPr>
            <a:r>
              <a:rPr lang="en-US" sz="2000" dirty="0">
                <a:latin typeface="Liberation Sans" pitchFamily="18"/>
                <a:ea typeface="Microsoft YaHei" pitchFamily="2"/>
                <a:cs typeface="Mangal" pitchFamily="2"/>
              </a:rPr>
              <a:t>	Total:                           </a:t>
            </a:r>
            <a:r>
              <a:rPr lang="en-US" sz="2000" dirty="0" smtClean="0">
                <a:latin typeface="Liberation Sans" pitchFamily="18"/>
                <a:ea typeface="Microsoft YaHei" pitchFamily="2"/>
                <a:cs typeface="Mangal" pitchFamily="2"/>
              </a:rPr>
              <a:t>n * </a:t>
            </a:r>
            <a:r>
              <a:rPr lang="en-US" sz="2000" dirty="0">
                <a:latin typeface="Liberation Sans" pitchFamily="18"/>
                <a:ea typeface="Microsoft YaHei" pitchFamily="2"/>
                <a:cs typeface="Mangal" pitchFamily="2"/>
              </a:rPr>
              <a:t>984 + </a:t>
            </a:r>
            <a:r>
              <a:rPr lang="en-US" sz="2000" dirty="0" smtClean="0">
                <a:latin typeface="Liberation Sans" pitchFamily="18"/>
                <a:ea typeface="Microsoft YaHei" pitchFamily="2"/>
                <a:cs typeface="Mangal" pitchFamily="2"/>
              </a:rPr>
              <a:t>(n*n) </a:t>
            </a:r>
            <a:r>
              <a:rPr lang="en-US" sz="2000" dirty="0">
                <a:latin typeface="Liberation Sans" pitchFamily="18"/>
                <a:ea typeface="Microsoft YaHei" pitchFamily="2"/>
                <a:cs typeface="Mangal" pitchFamily="2"/>
              </a:rPr>
              <a:t>* [753] + </a:t>
            </a:r>
            <a:r>
              <a:rPr lang="en-US" sz="2000" dirty="0" smtClean="0">
                <a:latin typeface="Liberation Sans" pitchFamily="18"/>
                <a:ea typeface="Microsoft YaHei" pitchFamily="2"/>
                <a:cs typeface="Mangal" pitchFamily="2"/>
              </a:rPr>
              <a:t>n * s </a:t>
            </a:r>
            <a:r>
              <a:rPr lang="en-US" sz="2000" dirty="0">
                <a:latin typeface="Liberation Sans" pitchFamily="18"/>
                <a:ea typeface="Microsoft YaHei" pitchFamily="2"/>
                <a:cs typeface="Mangal" pitchFamily="2"/>
              </a:rPr>
              <a:t>* [163</a:t>
            </a:r>
            <a:r>
              <a:rPr lang="en-US" sz="2000" dirty="0" smtClean="0">
                <a:latin typeface="Liberation Sans" pitchFamily="18"/>
                <a:ea typeface="Microsoft YaHei" pitchFamily="2"/>
                <a:cs typeface="Mangal" pitchFamily="2"/>
              </a:rPr>
              <a:t>]</a:t>
            </a:r>
            <a:endParaRPr lang="en-US" sz="2000" dirty="0">
              <a:latin typeface="Liberation Sans" pitchFamily="18"/>
              <a:ea typeface="Microsoft YaHei" pitchFamily="2"/>
              <a:cs typeface="Mangal" pitchFamily="2"/>
            </a:endParaRPr>
          </a:p>
        </p:txBody>
      </p:sp>
      <p:sp>
        <p:nvSpPr>
          <p:cNvPr id="14" name="TextBox 13"/>
          <p:cNvSpPr txBox="1"/>
          <p:nvPr/>
        </p:nvSpPr>
        <p:spPr>
          <a:xfrm>
            <a:off x="518180" y="1023090"/>
            <a:ext cx="4763903" cy="1851774"/>
          </a:xfrm>
          <a:prstGeom prst="rect">
            <a:avLst/>
          </a:prstGeom>
          <a:noFill/>
          <a:ln>
            <a:noFill/>
          </a:ln>
        </p:spPr>
        <p:txBody>
          <a:bodyPr vert="horz" wrap="none" lIns="81646" tIns="40823" rIns="81646" bIns="40823" anchorCtr="0" compatLnSpc="0">
            <a:spAutoFit/>
          </a:bodyPr>
          <a:lstStyle/>
          <a:p>
            <a:pPr hangingPunct="0">
              <a:defRPr sz="1600"/>
            </a:pPr>
            <a:r>
              <a:rPr lang="en-US" sz="2000" dirty="0">
                <a:latin typeface="Liberation Sans" pitchFamily="18"/>
                <a:ea typeface="Microsoft YaHei" pitchFamily="2"/>
                <a:cs typeface="Mangal" pitchFamily="2"/>
              </a:rPr>
              <a:t>Estimated Data Rate Requirements:</a:t>
            </a:r>
          </a:p>
          <a:p>
            <a:pPr hangingPunct="0">
              <a:defRPr sz="1600"/>
            </a:pPr>
            <a:r>
              <a:rPr lang="en-US" sz="2000" dirty="0">
                <a:latin typeface="Liberation Sans" pitchFamily="18"/>
                <a:ea typeface="Microsoft YaHei" pitchFamily="2"/>
                <a:cs typeface="Mangal" pitchFamily="2"/>
              </a:rPr>
              <a:t>MCU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Sensor:  s * [148, 15]</a:t>
            </a:r>
          </a:p>
          <a:p>
            <a:pPr hangingPunct="0">
              <a:defRPr sz="1600"/>
            </a:pPr>
            <a:r>
              <a:rPr lang="en-US" sz="2000" dirty="0">
                <a:latin typeface="Liberation Sans" pitchFamily="18"/>
                <a:ea typeface="Microsoft YaHei" pitchFamily="2"/>
                <a:cs typeface="Mangal" pitchFamily="2"/>
              </a:rPr>
              <a: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[735, 12]</a:t>
            </a:r>
          </a:p>
          <a:p>
            <a:pPr hangingPunct="0">
              <a:defRPr sz="1600"/>
            </a:pPr>
            <a:r>
              <a:rPr lang="en-US" sz="2000" dirty="0">
                <a:latin typeface="Liberation Sans" pitchFamily="18"/>
                <a:ea typeface="Microsoft YaHei" pitchFamily="2"/>
                <a:cs typeface="Mangal" pitchFamily="2"/>
              </a:rPr>
              <a:t>HUD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-&gt;Server:   [18 + n*18,  </a:t>
            </a:r>
            <a:r>
              <a:rPr lang="en-US" sz="2000" dirty="0" smtClean="0">
                <a:latin typeface="Liberation Sans" pitchFamily="18"/>
                <a:ea typeface="Microsoft YaHei" pitchFamily="2"/>
                <a:cs typeface="Mangal" pitchFamily="2"/>
              </a:rPr>
              <a:t>n*738]</a:t>
            </a:r>
            <a:endParaRPr lang="en-US" sz="2000" dirty="0">
              <a:latin typeface="Liberation Sans" pitchFamily="18"/>
              <a:ea typeface="Microsoft YaHei" pitchFamily="2"/>
              <a:cs typeface="Mangal" pitchFamily="2"/>
            </a:endParaRPr>
          </a:p>
          <a:p>
            <a:pPr hangingPunct="0">
              <a:defRPr sz="1600"/>
            </a:pPr>
            <a:r>
              <a:rPr lang="en-US" sz="2000" dirty="0" err="1">
                <a:latin typeface="Liberation Sans" pitchFamily="18"/>
                <a:ea typeface="Microsoft YaHei" pitchFamily="2"/>
                <a:cs typeface="Mangal" pitchFamily="2"/>
              </a:rPr>
              <a:t>Pos</a:t>
            </a:r>
            <a:r>
              <a:rPr lang="en-US" sz="2000" dirty="0">
                <a:latin typeface="Liberation Sans" pitchFamily="18"/>
                <a:ea typeface="Microsoft YaHei" pitchFamily="2"/>
                <a:cs typeface="Mangal" pitchFamily="2"/>
              </a:rPr>
              <a:t> (HUD)    -&gt;Sensor: </a:t>
            </a:r>
            <a:r>
              <a:rPr lang="en-US" sz="2000" dirty="0" smtClean="0">
                <a:latin typeface="Liberation Sans" pitchFamily="18"/>
                <a:ea typeface="Microsoft YaHei" pitchFamily="2"/>
                <a:cs typeface="Mangal" pitchFamily="2"/>
              </a:rPr>
              <a:t> [</a:t>
            </a:r>
            <a:r>
              <a:rPr lang="en-US" sz="2000" dirty="0">
                <a:latin typeface="Liberation Sans" pitchFamily="18"/>
                <a:ea typeface="Microsoft YaHei" pitchFamily="2"/>
                <a:cs typeface="Mangal" pitchFamily="2"/>
              </a:rPr>
              <a:t>220, 17]</a:t>
            </a:r>
          </a:p>
          <a:p>
            <a:pPr hangingPunct="0">
              <a:defRPr sz="1600"/>
            </a:pPr>
            <a:r>
              <a:rPr lang="en-US" sz="2000" dirty="0">
                <a:latin typeface="Liberation Sans" pitchFamily="18"/>
                <a:ea typeface="Microsoft YaHei" pitchFamily="2"/>
                <a:cs typeface="Mangal" pitchFamily="2"/>
              </a:rPr>
              <a:t>Each Server  </a:t>
            </a:r>
            <a:r>
              <a:rPr lang="en-US" sz="2000" dirty="0" smtClean="0">
                <a:latin typeface="Liberation Sans" pitchFamily="18"/>
                <a:ea typeface="Microsoft YaHei" pitchFamily="2"/>
                <a:cs typeface="Mangal" pitchFamily="2"/>
              </a:rPr>
              <a:t> -&gt;</a:t>
            </a:r>
            <a:r>
              <a:rPr lang="en-US" sz="2000" dirty="0">
                <a:latin typeface="Liberation Sans" pitchFamily="18"/>
                <a:ea typeface="Microsoft YaHei" pitchFamily="2"/>
                <a:cs typeface="Mangal" pitchFamily="2"/>
              </a:rPr>
              <a:t>Server:  </a:t>
            </a:r>
            <a:r>
              <a:rPr lang="en-US" sz="2000" dirty="0" smtClean="0">
                <a:latin typeface="Liberation Sans" pitchFamily="18"/>
                <a:ea typeface="Microsoft YaHei" pitchFamily="2"/>
                <a:cs typeface="Mangal" pitchFamily="2"/>
              </a:rPr>
              <a:t>[18</a:t>
            </a:r>
            <a:r>
              <a:rPr lang="en-US" sz="2000" dirty="0">
                <a:latin typeface="Liberation Sans" pitchFamily="18"/>
                <a:ea typeface="Microsoft YaHei" pitchFamily="2"/>
                <a:cs typeface="Mangal" pitchFamily="2"/>
              </a:rPr>
              <a:t>, 735]</a:t>
            </a:r>
          </a:p>
        </p:txBody>
      </p:sp>
      <p:sp>
        <p:nvSpPr>
          <p:cNvPr id="16" name="TextBox 15"/>
          <p:cNvSpPr txBox="1"/>
          <p:nvPr/>
        </p:nvSpPr>
        <p:spPr>
          <a:xfrm>
            <a:off x="45632" y="4787820"/>
            <a:ext cx="8987430" cy="1851774"/>
          </a:xfrm>
          <a:prstGeom prst="rect">
            <a:avLst/>
          </a:prstGeom>
          <a:noFill/>
          <a:ln w="0">
            <a:solidFill>
              <a:srgbClr val="000000"/>
            </a:solidFill>
            <a:prstDash val="solid"/>
          </a:ln>
        </p:spPr>
        <p:txBody>
          <a:bodyPr vert="horz" wrap="none" lIns="81646" tIns="40823" rIns="81646" bIns="40823" anchorCtr="0" compatLnSpc="0">
            <a:spAutoFit/>
          </a:bodyPr>
          <a:lstStyle/>
          <a:p>
            <a:pPr hangingPunct="0">
              <a:defRPr sz="1500"/>
            </a:pPr>
            <a:r>
              <a:rPr lang="en-US" sz="2000" dirty="0">
                <a:latin typeface="Liberation Sans" pitchFamily="18"/>
                <a:ea typeface="Microsoft YaHei" pitchFamily="2"/>
                <a:cs typeface="Mangal" pitchFamily="2"/>
              </a:rPr>
              <a:t>Key:</a:t>
            </a:r>
          </a:p>
          <a:p>
            <a:pPr hangingPunct="0">
              <a:defRPr sz="1500"/>
            </a:pPr>
            <a:r>
              <a:rPr lang="en-US" sz="2000" dirty="0">
                <a:latin typeface="Liberation Sans" pitchFamily="18"/>
                <a:ea typeface="Microsoft YaHei" pitchFamily="2"/>
                <a:cs typeface="Mangal" pitchFamily="2"/>
              </a:rPr>
              <a:t>	Rate Units:</a:t>
            </a:r>
          </a:p>
          <a:p>
            <a:pPr hangingPunct="0">
              <a:defRPr sz="1500"/>
            </a:pPr>
            <a:r>
              <a:rPr lang="en-US" sz="2000" dirty="0">
                <a:latin typeface="Liberation Sans" pitchFamily="18"/>
                <a:ea typeface="Microsoft YaHei" pitchFamily="2"/>
                <a:cs typeface="Mangal" pitchFamily="2"/>
              </a:rPr>
              <a:t>		[Up/Down] (Bytes/Sec) * (Refresh Rate)</a:t>
            </a:r>
          </a:p>
          <a:p>
            <a:pPr hangingPunct="0">
              <a:defRPr sz="1500"/>
            </a:pPr>
            <a:r>
              <a:rPr lang="en-US" sz="2000" dirty="0">
                <a:latin typeface="Liberation Sans" pitchFamily="18"/>
                <a:ea typeface="Microsoft YaHei" pitchFamily="2"/>
                <a:cs typeface="Mangal" pitchFamily="2"/>
              </a:rPr>
              <a:t>	Expansion Scaling:</a:t>
            </a:r>
          </a:p>
          <a:p>
            <a:pPr hangingPunct="0">
              <a:defRPr sz="1500"/>
            </a:pPr>
            <a:r>
              <a:rPr lang="en-US" sz="2000" dirty="0">
                <a:latin typeface="Liberation Sans" pitchFamily="18"/>
                <a:ea typeface="Microsoft YaHei" pitchFamily="2"/>
                <a:cs typeface="Mangal" pitchFamily="2"/>
              </a:rPr>
              <a:t>		s → Number of Serial Sensor MCU Node Per Node (Normally s=1)</a:t>
            </a:r>
          </a:p>
          <a:p>
            <a:pPr hangingPunct="0">
              <a:defRPr sz="1500"/>
            </a:pPr>
            <a:r>
              <a:rPr lang="en-US" sz="2000" dirty="0">
                <a:latin typeface="Liberation Sans" pitchFamily="18"/>
                <a:ea typeface="Microsoft YaHei" pitchFamily="2"/>
                <a:cs typeface="Mangal" pitchFamily="2"/>
              </a:rPr>
              <a:t>		n → Number of Nodes Total (Normally n &gt; 1)</a:t>
            </a:r>
          </a:p>
        </p:txBody>
      </p:sp>
      <p:sp>
        <p:nvSpPr>
          <p:cNvPr id="20" name="Freeform 19"/>
          <p:cNvSpPr/>
          <p:nvPr/>
        </p:nvSpPr>
        <p:spPr>
          <a:xfrm>
            <a:off x="5991523" y="1619102"/>
            <a:ext cx="1114956" cy="1137934"/>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729FCF"/>
          </a:solidFill>
          <a:ln w="0">
            <a:solidFill>
              <a:srgbClr val="3465A4"/>
            </a:solidFill>
            <a:prstDash val="solid"/>
          </a:ln>
        </p:spPr>
        <p:txBody>
          <a:bodyPr vert="horz" wrap="none" lIns="81646" tIns="40823" rIns="81646" bIns="40823" anchor="ctr" anchorCtr="0" compatLnSpc="0">
            <a:noAutofit/>
          </a:bodyPr>
          <a:lstStyle/>
          <a:p>
            <a:pPr algn="ctr" hangingPunct="0"/>
            <a:r>
              <a:rPr lang="en-US" sz="1633">
                <a:latin typeface="Liberation Sans" pitchFamily="18"/>
                <a:ea typeface="Microsoft YaHei" pitchFamily="2"/>
                <a:cs typeface="Mangal" pitchFamily="2"/>
              </a:rPr>
              <a:t>MCU</a:t>
            </a:r>
          </a:p>
        </p:txBody>
      </p:sp>
      <p:sp>
        <p:nvSpPr>
          <p:cNvPr id="48" name="Slide Number Placeholder 47"/>
          <p:cNvSpPr>
            <a:spLocks noGrp="1"/>
          </p:cNvSpPr>
          <p:nvPr>
            <p:ph type="sldNum" sz="quarter" idx="12"/>
          </p:nvPr>
        </p:nvSpPr>
        <p:spPr/>
        <p:txBody>
          <a:bodyPr/>
          <a:lstStyle/>
          <a:p>
            <a:fld id="{D57F1E4F-1CFF-5643-939E-02111984F565}" type="slidenum">
              <a:rPr lang="en-US" smtClean="0">
                <a:solidFill>
                  <a:prstClr val="white">
                    <a:tint val="75000"/>
                  </a:prstClr>
                </a:solidFill>
              </a:rPr>
              <a:pPr/>
              <a:t>14</a:t>
            </a:fld>
            <a:endParaRPr lang="en-US" dirty="0">
              <a:solidFill>
                <a:prstClr val="white">
                  <a:tint val="75000"/>
                </a:prstClr>
              </a:solidFill>
            </a:endParaRPr>
          </a:p>
        </p:txBody>
      </p:sp>
      <p:sp>
        <p:nvSpPr>
          <p:cNvPr id="49" name="Title 1"/>
          <p:cNvSpPr txBox="1">
            <a:spLocks/>
          </p:cNvSpPr>
          <p:nvPr/>
        </p:nvSpPr>
        <p:spPr>
          <a:xfrm>
            <a:off x="420819" y="150177"/>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Winter Progress - Software</a:t>
            </a:r>
            <a:endParaRPr lang="en-US" dirty="0"/>
          </a:p>
        </p:txBody>
      </p:sp>
      <p:sp>
        <p:nvSpPr>
          <p:cNvPr id="54" name="TextBox 53"/>
          <p:cNvSpPr txBox="1"/>
          <p:nvPr/>
        </p:nvSpPr>
        <p:spPr>
          <a:xfrm>
            <a:off x="9033062" y="4787820"/>
            <a:ext cx="3158938" cy="1477328"/>
          </a:xfrm>
          <a:prstGeom prst="rect">
            <a:avLst/>
          </a:prstGeom>
          <a:noFill/>
        </p:spPr>
        <p:txBody>
          <a:bodyPr wrap="square" rtlCol="0">
            <a:spAutoFit/>
          </a:bodyPr>
          <a:lstStyle/>
          <a:p>
            <a:r>
              <a:rPr lang="en-US" dirty="0" smtClean="0"/>
              <a:t>For Example:</a:t>
            </a:r>
          </a:p>
          <a:p>
            <a:r>
              <a:rPr lang="en-US" dirty="0" smtClean="0"/>
              <a:t> </a:t>
            </a:r>
          </a:p>
          <a:p>
            <a:r>
              <a:rPr lang="en-US" dirty="0"/>
              <a:t>n</a:t>
            </a:r>
            <a:r>
              <a:rPr lang="en-US" dirty="0" smtClean="0"/>
              <a:t>=5, s=1 Total: 23,810 bps</a:t>
            </a:r>
          </a:p>
          <a:p>
            <a:endParaRPr lang="en-US" dirty="0" smtClean="0"/>
          </a:p>
          <a:p>
            <a:r>
              <a:rPr lang="en-US" dirty="0" smtClean="0"/>
              <a:t>n=10, s=1 Total: 86,770 bps</a:t>
            </a:r>
            <a:endParaRPr lang="en-US" dirty="0"/>
          </a:p>
        </p:txBody>
      </p:sp>
    </p:spTree>
    <p:extLst>
      <p:ext uri="{BB962C8B-B14F-4D97-AF65-F5344CB8AC3E}">
        <p14:creationId xmlns:p14="http://schemas.microsoft.com/office/powerpoint/2010/main" val="4226607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Winter Progress - </a:t>
            </a:r>
            <a:r>
              <a:rPr lang="en-US" dirty="0" smtClean="0"/>
              <a:t>Software</a:t>
            </a:r>
            <a:endParaRPr lang="en-US" dirty="0"/>
          </a:p>
        </p:txBody>
      </p:sp>
      <p:sp>
        <p:nvSpPr>
          <p:cNvPr id="3" name="Content Placeholder 2"/>
          <p:cNvSpPr>
            <a:spLocks noGrp="1"/>
          </p:cNvSpPr>
          <p:nvPr>
            <p:ph idx="1"/>
          </p:nvPr>
        </p:nvSpPr>
        <p:spPr>
          <a:xfrm>
            <a:off x="-2599" y="1524615"/>
            <a:ext cx="4888378" cy="4752753"/>
          </a:xfrm>
        </p:spPr>
        <p:txBody>
          <a:bodyPr>
            <a:normAutofit fontScale="77500" lnSpcReduction="20000"/>
          </a:bodyPr>
          <a:lstStyle/>
          <a:p>
            <a:r>
              <a:rPr lang="en-US" dirty="0" smtClean="0"/>
              <a:t>Break from previous design</a:t>
            </a:r>
          </a:p>
          <a:p>
            <a:pPr lvl="1"/>
            <a:r>
              <a:rPr lang="en-US" dirty="0" smtClean="0"/>
              <a:t>Less-‘busy’ display</a:t>
            </a:r>
          </a:p>
          <a:p>
            <a:pPr lvl="1"/>
            <a:r>
              <a:rPr lang="en-US" dirty="0" smtClean="0"/>
              <a:t>Tree cover</a:t>
            </a:r>
          </a:p>
          <a:p>
            <a:pPr lvl="1"/>
            <a:r>
              <a:rPr lang="en-US" dirty="0" smtClean="0"/>
              <a:t>Implementation Time</a:t>
            </a:r>
          </a:p>
          <a:p>
            <a:r>
              <a:rPr lang="en-US" dirty="0" smtClean="0"/>
              <a:t>Air / Paint level </a:t>
            </a:r>
          </a:p>
          <a:p>
            <a:r>
              <a:rPr lang="en-US" dirty="0" smtClean="0"/>
              <a:t>Teammate position indicator</a:t>
            </a:r>
          </a:p>
          <a:p>
            <a:pPr lvl="1"/>
            <a:r>
              <a:rPr lang="en-US" dirty="0" smtClean="0"/>
              <a:t>Wearer </a:t>
            </a:r>
            <a:r>
              <a:rPr lang="en-US" dirty="0" err="1" smtClean="0"/>
              <a:t>lat</a:t>
            </a:r>
            <a:r>
              <a:rPr lang="en-US" dirty="0" smtClean="0"/>
              <a:t>/long and heading</a:t>
            </a:r>
          </a:p>
          <a:p>
            <a:pPr lvl="1"/>
            <a:r>
              <a:rPr lang="en-US" dirty="0" smtClean="0"/>
              <a:t>Teammate </a:t>
            </a:r>
            <a:r>
              <a:rPr lang="en-US" dirty="0" err="1" smtClean="0"/>
              <a:t>lat</a:t>
            </a:r>
            <a:r>
              <a:rPr lang="en-US" dirty="0" smtClean="0"/>
              <a:t>/long and heading</a:t>
            </a:r>
          </a:p>
          <a:p>
            <a:pPr lvl="1"/>
            <a:r>
              <a:rPr lang="en-US" dirty="0" err="1" smtClean="0"/>
              <a:t>Haversine</a:t>
            </a:r>
            <a:r>
              <a:rPr lang="en-US" dirty="0" smtClean="0"/>
              <a:t> Formula</a:t>
            </a:r>
          </a:p>
          <a:p>
            <a:r>
              <a:rPr lang="en-US" dirty="0" smtClean="0"/>
              <a:t>Wearer heading and scope scale</a:t>
            </a:r>
          </a:p>
          <a:p>
            <a:r>
              <a:rPr lang="en-US" dirty="0" smtClean="0"/>
              <a:t>Server Communications</a:t>
            </a:r>
          </a:p>
          <a:p>
            <a:pPr lvl="1"/>
            <a:r>
              <a:rPr lang="en-US" dirty="0" err="1" smtClean="0"/>
              <a:t>WiFi</a:t>
            </a:r>
            <a:endParaRPr lang="en-US" dirty="0" smtClean="0"/>
          </a:p>
          <a:p>
            <a:r>
              <a:rPr lang="en-US" dirty="0" smtClean="0"/>
              <a:t>In process of executing on HUD</a:t>
            </a:r>
          </a:p>
          <a:p>
            <a:pPr lvl="1"/>
            <a:r>
              <a:rPr lang="en-US" dirty="0" smtClean="0"/>
              <a:t>Configure App permissions properly</a:t>
            </a:r>
          </a:p>
          <a:p>
            <a:pPr lvl="1"/>
            <a:r>
              <a:rPr lang="en-US" dirty="0" smtClean="0"/>
              <a:t>HUD API Interfacing</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15</a:t>
            </a:fld>
            <a:endParaRPr lang="en-US" dirty="0">
              <a:solidFill>
                <a:prstClr val="white">
                  <a:tint val="75000"/>
                </a:prst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78" y="1853248"/>
            <a:ext cx="7303622" cy="4095489"/>
          </a:xfrm>
          <a:prstGeom prst="rect">
            <a:avLst/>
          </a:prstGeom>
        </p:spPr>
      </p:pic>
    </p:spTree>
    <p:extLst>
      <p:ext uri="{BB962C8B-B14F-4D97-AF65-F5344CB8AC3E}">
        <p14:creationId xmlns:p14="http://schemas.microsoft.com/office/powerpoint/2010/main" val="1734631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Schedule / Timeline </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3509947"/>
              </p:ext>
            </p:extLst>
          </p:nvPr>
        </p:nvGraphicFramePr>
        <p:xfrm>
          <a:off x="111816" y="1345912"/>
          <a:ext cx="11374692" cy="5334157"/>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5867401" y="3890964"/>
            <a:ext cx="230028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193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Member Responsibility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17246318"/>
              </p:ext>
            </p:extLst>
          </p:nvPr>
        </p:nvGraphicFramePr>
        <p:xfrm>
          <a:off x="294197" y="1299412"/>
          <a:ext cx="11577099" cy="5154494"/>
        </p:xfrm>
        <a:graphic>
          <a:graphicData uri="http://schemas.openxmlformats.org/drawingml/2006/table">
            <a:tbl>
              <a:tblPr firstRow="1" bandRow="1">
                <a:tableStyleId>{5C22544A-7EE6-4342-B048-85BDC9FD1C3A}</a:tableStyleId>
              </a:tblPr>
              <a:tblGrid>
                <a:gridCol w="1604709">
                  <a:extLst>
                    <a:ext uri="{9D8B030D-6E8A-4147-A177-3AD203B41FA5}">
                      <a16:colId xmlns:a16="http://schemas.microsoft.com/office/drawing/2014/main" xmlns="" val="20000"/>
                    </a:ext>
                  </a:extLst>
                </a:gridCol>
                <a:gridCol w="3655928">
                  <a:extLst>
                    <a:ext uri="{9D8B030D-6E8A-4147-A177-3AD203B41FA5}">
                      <a16:colId xmlns:a16="http://schemas.microsoft.com/office/drawing/2014/main" xmlns="" val="20001"/>
                    </a:ext>
                  </a:extLst>
                </a:gridCol>
                <a:gridCol w="3422187">
                  <a:extLst>
                    <a:ext uri="{9D8B030D-6E8A-4147-A177-3AD203B41FA5}">
                      <a16:colId xmlns:a16="http://schemas.microsoft.com/office/drawing/2014/main" xmlns="" val="20002"/>
                    </a:ext>
                  </a:extLst>
                </a:gridCol>
                <a:gridCol w="2894275">
                  <a:extLst>
                    <a:ext uri="{9D8B030D-6E8A-4147-A177-3AD203B41FA5}">
                      <a16:colId xmlns:a16="http://schemas.microsoft.com/office/drawing/2014/main" xmlns="" val="20003"/>
                    </a:ext>
                  </a:extLst>
                </a:gridCol>
              </a:tblGrid>
              <a:tr h="460288">
                <a:tc>
                  <a:txBody>
                    <a:bodyPr/>
                    <a:lstStyle/>
                    <a:p>
                      <a:pPr algn="ctr"/>
                      <a:r>
                        <a:rPr lang="en-US" dirty="0" smtClean="0"/>
                        <a:t>Member</a:t>
                      </a:r>
                      <a:endParaRPr lang="en-US" dirty="0"/>
                    </a:p>
                  </a:txBody>
                  <a:tcPr/>
                </a:tc>
                <a:tc>
                  <a:txBody>
                    <a:bodyPr/>
                    <a:lstStyle/>
                    <a:p>
                      <a:pPr algn="ctr"/>
                      <a:r>
                        <a:rPr lang="en-US" dirty="0" smtClean="0"/>
                        <a:t>Completed</a:t>
                      </a:r>
                      <a:endParaRPr lang="en-US" dirty="0"/>
                    </a:p>
                  </a:txBody>
                  <a:tcPr/>
                </a:tc>
                <a:tc>
                  <a:txBody>
                    <a:bodyPr/>
                    <a:lstStyle/>
                    <a:p>
                      <a:pPr algn="ctr"/>
                      <a:r>
                        <a:rPr lang="en-US" dirty="0" smtClean="0"/>
                        <a:t>In</a:t>
                      </a:r>
                      <a:r>
                        <a:rPr lang="en-US" baseline="0" dirty="0" smtClean="0"/>
                        <a:t> Progress</a:t>
                      </a:r>
                      <a:endParaRPr lang="en-US" dirty="0"/>
                    </a:p>
                  </a:txBody>
                  <a:tcPr/>
                </a:tc>
                <a:tc>
                  <a:txBody>
                    <a:bodyPr/>
                    <a:lstStyle/>
                    <a:p>
                      <a:pPr algn="ctr"/>
                      <a:r>
                        <a:rPr lang="en-US" dirty="0" smtClean="0"/>
                        <a:t>Future</a:t>
                      </a:r>
                      <a:endParaRPr lang="en-US" dirty="0"/>
                    </a:p>
                  </a:txBody>
                  <a:tcPr/>
                </a:tc>
                <a:extLst>
                  <a:ext uri="{0D108BD9-81ED-4DB2-BD59-A6C34878D82A}">
                    <a16:rowId xmlns:a16="http://schemas.microsoft.com/office/drawing/2014/main" xmlns="" val="10000"/>
                  </a:ext>
                </a:extLst>
              </a:tr>
              <a:tr h="935374">
                <a:tc>
                  <a:txBody>
                    <a:bodyPr/>
                    <a:lstStyle/>
                    <a:p>
                      <a:pPr algn="ctr"/>
                      <a:r>
                        <a:rPr lang="en-US" sz="1400" dirty="0" smtClean="0"/>
                        <a:t>Richard</a:t>
                      </a:r>
                      <a:r>
                        <a:rPr lang="en-US" sz="1400" baseline="0" dirty="0" smtClean="0"/>
                        <a:t> Taylor</a:t>
                      </a:r>
                      <a:endParaRPr lang="en-US" sz="1400" dirty="0"/>
                    </a:p>
                  </a:txBody>
                  <a:tcPr anchor="ctr"/>
                </a:tc>
                <a:tc>
                  <a:txBody>
                    <a:bodyPr/>
                    <a:lstStyle/>
                    <a:p>
                      <a:pPr marL="285750" indent="-285750">
                        <a:buFont typeface="Arial" panose="020B0604020202020204" pitchFamily="34" charset="0"/>
                        <a:buChar char="•"/>
                      </a:pPr>
                      <a:r>
                        <a:rPr lang="en-US" sz="1400" dirty="0" smtClean="0"/>
                        <a:t>HUD GUI Development</a:t>
                      </a:r>
                    </a:p>
                    <a:p>
                      <a:pPr marL="285750" indent="-285750">
                        <a:buFont typeface="Arial" panose="020B0604020202020204" pitchFamily="34" charset="0"/>
                        <a:buChar char="•"/>
                      </a:pPr>
                      <a:r>
                        <a:rPr lang="en-US" sz="1400" dirty="0" smtClean="0"/>
                        <a:t>Assisted</a:t>
                      </a:r>
                      <a:r>
                        <a:rPr lang="en-US" sz="1400" baseline="0" dirty="0" smtClean="0"/>
                        <a:t> with Data and Communication server development</a:t>
                      </a:r>
                      <a:endParaRPr lang="en-US" sz="1400" dirty="0"/>
                    </a:p>
                  </a:txBody>
                  <a:tcPr/>
                </a:tc>
                <a:tc>
                  <a:txBody>
                    <a:bodyPr/>
                    <a:lstStyle/>
                    <a:p>
                      <a:pPr marL="285750" indent="-285750">
                        <a:buFont typeface="Arial" panose="020B0604020202020204" pitchFamily="34" charset="0"/>
                        <a:buChar char="•"/>
                      </a:pPr>
                      <a:r>
                        <a:rPr lang="en-US" sz="1400" dirty="0" smtClean="0"/>
                        <a:t>HUD Network Communication</a:t>
                      </a:r>
                      <a:r>
                        <a:rPr lang="en-US" sz="1400" baseline="0" dirty="0" smtClean="0"/>
                        <a:t> permissions</a:t>
                      </a:r>
                    </a:p>
                    <a:p>
                      <a:pPr marL="285750" indent="-285750">
                        <a:buFont typeface="Arial" panose="020B0604020202020204" pitchFamily="34" charset="0"/>
                        <a:buChar char="•"/>
                      </a:pPr>
                      <a:r>
                        <a:rPr lang="en-US" sz="1400" dirty="0" smtClean="0"/>
                        <a:t>HUD API Interfacing</a:t>
                      </a:r>
                      <a:endParaRPr lang="en-US" sz="1400" dirty="0"/>
                    </a:p>
                  </a:txBody>
                  <a:tcPr/>
                </a:tc>
                <a:tc>
                  <a:txBody>
                    <a:bodyPr/>
                    <a:lstStyle/>
                    <a:p>
                      <a:pPr marL="285750" indent="-285750">
                        <a:buFont typeface="Arial" panose="020B0604020202020204" pitchFamily="34" charset="0"/>
                        <a:buChar char="•"/>
                      </a:pPr>
                      <a:r>
                        <a:rPr lang="en-US" sz="1400" dirty="0" smtClean="0"/>
                        <a:t>Field Testing and Debugging</a:t>
                      </a:r>
                      <a:endParaRPr lang="en-US" sz="1400" dirty="0"/>
                    </a:p>
                  </a:txBody>
                  <a:tcPr/>
                </a:tc>
                <a:extLst>
                  <a:ext uri="{0D108BD9-81ED-4DB2-BD59-A6C34878D82A}">
                    <a16:rowId xmlns:a16="http://schemas.microsoft.com/office/drawing/2014/main" xmlns="" val="10001"/>
                  </a:ext>
                </a:extLst>
              </a:tr>
              <a:tr h="888098">
                <a:tc>
                  <a:txBody>
                    <a:bodyPr/>
                    <a:lstStyle/>
                    <a:p>
                      <a:pPr algn="ctr"/>
                      <a:r>
                        <a:rPr lang="en-US" sz="1400" dirty="0" smtClean="0"/>
                        <a:t>Brett Reich</a:t>
                      </a:r>
                      <a:endParaRPr lang="en-US" sz="1400" dirty="0"/>
                    </a:p>
                  </a:txBody>
                  <a:tcPr anchor="ctr"/>
                </a:tc>
                <a:tc>
                  <a:txBody>
                    <a:bodyPr/>
                    <a:lstStyle/>
                    <a:p>
                      <a:pPr marL="285750" indent="-285750">
                        <a:buFont typeface="Arial" panose="020B0604020202020204" pitchFamily="34" charset="0"/>
                        <a:buChar char="•"/>
                      </a:pPr>
                      <a:r>
                        <a:rPr lang="en-US" sz="1400" dirty="0" smtClean="0"/>
                        <a:t>Data</a:t>
                      </a:r>
                      <a:r>
                        <a:rPr lang="en-US" sz="1400" baseline="0" dirty="0" smtClean="0"/>
                        <a:t> and Communication Server Development</a:t>
                      </a:r>
                    </a:p>
                    <a:p>
                      <a:pPr marL="285750" indent="-285750">
                        <a:buFont typeface="Arial" panose="020B0604020202020204" pitchFamily="34" charset="0"/>
                        <a:buChar char="•"/>
                      </a:pPr>
                      <a:r>
                        <a:rPr lang="en-US" sz="1400" dirty="0" smtClean="0"/>
                        <a:t>Assisted with HUD GUI</a:t>
                      </a:r>
                      <a:r>
                        <a:rPr lang="en-US" sz="1400" baseline="0" dirty="0" smtClean="0"/>
                        <a:t> Development</a:t>
                      </a:r>
                      <a:endParaRPr lang="en-US" sz="1400" dirty="0" smtClean="0"/>
                    </a:p>
                  </a:txBody>
                  <a:tcPr/>
                </a:tc>
                <a:tc>
                  <a:txBody>
                    <a:bodyPr/>
                    <a:lstStyle/>
                    <a:p>
                      <a:pPr marL="285750" indent="-285750">
                        <a:buFont typeface="Arial" panose="020B0604020202020204" pitchFamily="34" charset="0"/>
                        <a:buChar char="•"/>
                      </a:pPr>
                      <a:r>
                        <a:rPr lang="en-US" sz="1400" dirty="0" smtClean="0"/>
                        <a:t>Cross-User</a:t>
                      </a:r>
                      <a:r>
                        <a:rPr lang="en-US" sz="1400" baseline="0" dirty="0" smtClean="0"/>
                        <a:t> Communication</a:t>
                      </a:r>
                    </a:p>
                    <a:p>
                      <a:pPr marL="285750" indent="-285750">
                        <a:buFont typeface="Arial" panose="020B0604020202020204" pitchFamily="34" charset="0"/>
                        <a:buChar char="•"/>
                      </a:pPr>
                      <a:r>
                        <a:rPr lang="en-US" sz="1400" baseline="0" dirty="0" smtClean="0"/>
                        <a:t>HUD Network Communication permissions</a:t>
                      </a:r>
                      <a:endParaRPr lang="en-US" sz="1400" dirty="0" smtClean="0"/>
                    </a:p>
                  </a:txBody>
                  <a:tcPr/>
                </a:tc>
                <a:tc>
                  <a:txBody>
                    <a:bodyPr/>
                    <a:lstStyle/>
                    <a:p>
                      <a:pPr marL="285750" indent="-285750">
                        <a:buFont typeface="Arial" panose="020B0604020202020204" pitchFamily="34" charset="0"/>
                        <a:buChar char="•"/>
                      </a:pPr>
                      <a:r>
                        <a:rPr lang="en-US" sz="1400" baseline="0" dirty="0" smtClean="0"/>
                        <a:t>Field Testing and Debugging</a:t>
                      </a:r>
                    </a:p>
                    <a:p>
                      <a:endParaRPr lang="en-US" sz="1400" dirty="0"/>
                    </a:p>
                  </a:txBody>
                  <a:tcPr/>
                </a:tc>
                <a:extLst>
                  <a:ext uri="{0D108BD9-81ED-4DB2-BD59-A6C34878D82A}">
                    <a16:rowId xmlns:a16="http://schemas.microsoft.com/office/drawing/2014/main" xmlns="" val="10002"/>
                  </a:ext>
                </a:extLst>
              </a:tr>
              <a:tr h="948892">
                <a:tc>
                  <a:txBody>
                    <a:bodyPr/>
                    <a:lstStyle/>
                    <a:p>
                      <a:pPr algn="ctr"/>
                      <a:r>
                        <a:rPr lang="en-US" sz="1400" dirty="0" smtClean="0"/>
                        <a:t>Kenneth Hale</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Data</a:t>
                      </a:r>
                      <a:r>
                        <a:rPr lang="en-US" sz="1400" baseline="0" dirty="0" smtClean="0"/>
                        <a:t> Collection Methods</a:t>
                      </a:r>
                    </a:p>
                    <a:p>
                      <a:pPr marL="285750" indent="-285750">
                        <a:buFont typeface="Arial" panose="020B0604020202020204" pitchFamily="34" charset="0"/>
                        <a:buChar char="•"/>
                      </a:pPr>
                      <a:r>
                        <a:rPr lang="en-US" sz="1400" dirty="0" smtClean="0"/>
                        <a:t>Sensor Acquisition Framework</a:t>
                      </a:r>
                    </a:p>
                  </a:txBody>
                  <a:tcPr/>
                </a:tc>
                <a:tc>
                  <a:txBody>
                    <a:bodyPr/>
                    <a:lstStyle/>
                    <a:p>
                      <a:pPr marL="285750" indent="-285750">
                        <a:buFont typeface="Arial" panose="020B0604020202020204" pitchFamily="34" charset="0"/>
                        <a:buChar char="•"/>
                      </a:pPr>
                      <a:r>
                        <a:rPr lang="en-US" sz="1400" dirty="0" smtClean="0"/>
                        <a:t>Sensor Acquisition</a:t>
                      </a:r>
                      <a:r>
                        <a:rPr lang="en-US" sz="1400" baseline="0" dirty="0" smtClean="0"/>
                        <a:t> Debugging</a:t>
                      </a:r>
                    </a:p>
                    <a:p>
                      <a:pPr marL="285750" indent="-285750">
                        <a:buFont typeface="Arial" panose="020B0604020202020204" pitchFamily="34" charset="0"/>
                        <a:buChar char="•"/>
                      </a:pPr>
                      <a:r>
                        <a:rPr lang="en-US" sz="1400" baseline="0" dirty="0" smtClean="0"/>
                        <a:t>Assist in Product Packaging</a:t>
                      </a:r>
                      <a:endParaRPr lang="en-US" sz="1400" dirty="0"/>
                    </a:p>
                  </a:txBody>
                  <a:tcPr/>
                </a:tc>
                <a:tc>
                  <a:txBody>
                    <a:bodyPr/>
                    <a:lstStyle/>
                    <a:p>
                      <a:pPr marL="285750" indent="-285750">
                        <a:buFont typeface="Arial" panose="020B0604020202020204" pitchFamily="34" charset="0"/>
                        <a:buChar char="•"/>
                      </a:pPr>
                      <a:r>
                        <a:rPr lang="en-US" sz="1400" dirty="0" smtClean="0"/>
                        <a:t>Assist in 3D Modeling</a:t>
                      </a:r>
                    </a:p>
                    <a:p>
                      <a:pPr marL="285750" indent="-285750">
                        <a:buFont typeface="Arial" panose="020B0604020202020204" pitchFamily="34" charset="0"/>
                        <a:buChar char="•"/>
                      </a:pPr>
                      <a:r>
                        <a:rPr lang="en-US" sz="1400" baseline="0" dirty="0" smtClean="0"/>
                        <a:t>Software Debugging</a:t>
                      </a:r>
                    </a:p>
                    <a:p>
                      <a:pPr marL="285750" indent="-285750">
                        <a:buFont typeface="Arial" panose="020B0604020202020204" pitchFamily="34" charset="0"/>
                        <a:buChar char="•"/>
                      </a:pPr>
                      <a:r>
                        <a:rPr lang="en-US" sz="1400" dirty="0" smtClean="0"/>
                        <a:t>Field Testing </a:t>
                      </a:r>
                      <a:endParaRPr lang="en-US" sz="1400" baseline="0" dirty="0" smtClean="0"/>
                    </a:p>
                  </a:txBody>
                  <a:tcPr/>
                </a:tc>
                <a:extLst>
                  <a:ext uri="{0D108BD9-81ED-4DB2-BD59-A6C34878D82A}">
                    <a16:rowId xmlns:a16="http://schemas.microsoft.com/office/drawing/2014/main" xmlns="" val="10003"/>
                  </a:ext>
                </a:extLst>
              </a:tr>
              <a:tr h="972950">
                <a:tc>
                  <a:txBody>
                    <a:bodyPr/>
                    <a:lstStyle/>
                    <a:p>
                      <a:pPr algn="ctr"/>
                      <a:r>
                        <a:rPr lang="en-US" sz="1400" dirty="0" smtClean="0"/>
                        <a:t>AJ</a:t>
                      </a:r>
                      <a:r>
                        <a:rPr lang="en-US" sz="1400" baseline="0" dirty="0" smtClean="0"/>
                        <a:t> </a:t>
                      </a:r>
                      <a:r>
                        <a:rPr lang="en-US" sz="1400" dirty="0" smtClean="0"/>
                        <a:t>Schmidt</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Hopper Attachment Design</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a:p>
                  </a:txBody>
                  <a:tcPr/>
                </a:tc>
                <a:tc>
                  <a:txBody>
                    <a:bodyPr/>
                    <a:lstStyle/>
                    <a:p>
                      <a:pPr marL="285750" indent="-285750">
                        <a:buFont typeface="Arial" panose="020B0604020202020204" pitchFamily="34" charset="0"/>
                        <a:buChar char="•"/>
                      </a:pPr>
                      <a:r>
                        <a:rPr lang="en-US" sz="1400" baseline="0" dirty="0" smtClean="0"/>
                        <a:t>Mask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4"/>
                  </a:ext>
                </a:extLst>
              </a:tr>
              <a:tr h="948892">
                <a:tc>
                  <a:txBody>
                    <a:bodyPr/>
                    <a:lstStyle/>
                    <a:p>
                      <a:pPr algn="ctr"/>
                      <a:r>
                        <a:rPr lang="en-US" sz="1400" dirty="0" smtClean="0"/>
                        <a:t>Antonio Foster</a:t>
                      </a:r>
                      <a:endParaRPr lang="en-US" sz="1400" dirty="0"/>
                    </a:p>
                  </a:txBody>
                  <a:tcPr anchor="ctr"/>
                </a:tc>
                <a:tc>
                  <a:txBody>
                    <a:bodyPr/>
                    <a:lstStyle/>
                    <a:p>
                      <a:pPr marL="285750" indent="-285750">
                        <a:buFont typeface="Arial" panose="020B0604020202020204" pitchFamily="34" charset="0"/>
                        <a:buChar char="•"/>
                      </a:pPr>
                      <a:r>
                        <a:rPr lang="en-US" sz="1400" dirty="0" smtClean="0"/>
                        <a:t>Sensor Research</a:t>
                      </a:r>
                    </a:p>
                    <a:p>
                      <a:pPr marL="285750" indent="-285750">
                        <a:buFont typeface="Arial" panose="020B0604020202020204" pitchFamily="34" charset="0"/>
                        <a:buChar char="•"/>
                      </a:pPr>
                      <a:r>
                        <a:rPr lang="en-US" sz="1400" dirty="0" smtClean="0"/>
                        <a:t>Sensor Test and Evaluation</a:t>
                      </a:r>
                    </a:p>
                    <a:p>
                      <a:pPr marL="285750" indent="-285750">
                        <a:buFont typeface="Arial" panose="020B0604020202020204" pitchFamily="34" charset="0"/>
                        <a:buChar char="•"/>
                      </a:pPr>
                      <a:r>
                        <a:rPr lang="en-US" sz="1400" dirty="0" smtClean="0"/>
                        <a:t>Sensor Data</a:t>
                      </a:r>
                      <a:r>
                        <a:rPr lang="en-US" sz="1400" baseline="0" dirty="0" smtClean="0"/>
                        <a:t> Collection Methods</a:t>
                      </a:r>
                    </a:p>
                    <a:p>
                      <a:pPr marL="285750" indent="-285750">
                        <a:buFont typeface="Arial" panose="020B0604020202020204" pitchFamily="34" charset="0"/>
                        <a:buChar char="•"/>
                      </a:pPr>
                      <a:r>
                        <a:rPr lang="en-US" sz="1400" baseline="0" dirty="0" smtClean="0"/>
                        <a:t>Configure &amp; Test XBee Network</a:t>
                      </a:r>
                      <a:endParaRPr lang="en-US" sz="1400" dirty="0" smtClean="0"/>
                    </a:p>
                  </a:txBody>
                  <a:tcPr/>
                </a:tc>
                <a:tc>
                  <a:txBody>
                    <a:bodyPr/>
                    <a:lstStyle/>
                    <a:p>
                      <a:pPr marL="285750" indent="-285750">
                        <a:buFont typeface="Arial" panose="020B0604020202020204" pitchFamily="34" charset="0"/>
                        <a:buChar char="•"/>
                      </a:pPr>
                      <a:r>
                        <a:rPr lang="en-US" sz="1400" dirty="0" smtClean="0"/>
                        <a:t>Design Attachment</a:t>
                      </a:r>
                      <a:r>
                        <a:rPr lang="en-US" sz="1400" baseline="0" dirty="0" smtClean="0"/>
                        <a:t> for Air Tank in </a:t>
                      </a:r>
                      <a:r>
                        <a:rPr lang="en-US" sz="1400" baseline="0" dirty="0" err="1" smtClean="0"/>
                        <a:t>Solidworks</a:t>
                      </a:r>
                      <a:endParaRPr lang="en-US" sz="1400" baseline="0" dirty="0" smtClean="0"/>
                    </a:p>
                    <a:p>
                      <a:pPr marL="285750" indent="-285750">
                        <a:buFont typeface="Arial" panose="020B0604020202020204" pitchFamily="34" charset="0"/>
                        <a:buChar char="•"/>
                      </a:pPr>
                      <a:r>
                        <a:rPr lang="en-US" sz="1400" baseline="0" dirty="0" smtClean="0"/>
                        <a:t>Adjust Accelerometer/Gyroscope Restraints</a:t>
                      </a:r>
                      <a:endParaRPr lang="en-US" sz="1400" dirty="0" smtClean="0"/>
                    </a:p>
                  </a:txBody>
                  <a:tcPr/>
                </a:tc>
                <a:tc>
                  <a:txBody>
                    <a:bodyPr/>
                    <a:lstStyle/>
                    <a:p>
                      <a:pPr marL="285750" indent="-285750">
                        <a:buFont typeface="Arial" panose="020B0604020202020204" pitchFamily="34" charset="0"/>
                        <a:buChar char="•"/>
                      </a:pPr>
                      <a:r>
                        <a:rPr lang="en-US" sz="1400" dirty="0" smtClean="0"/>
                        <a:t>Mask</a:t>
                      </a:r>
                      <a:r>
                        <a:rPr lang="en-US" sz="1400" baseline="0" dirty="0" smtClean="0"/>
                        <a:t> Modification</a:t>
                      </a:r>
                    </a:p>
                    <a:p>
                      <a:pPr marL="285750" indent="-285750">
                        <a:buFont typeface="Arial" panose="020B0604020202020204" pitchFamily="34" charset="0"/>
                        <a:buChar char="•"/>
                      </a:pPr>
                      <a:r>
                        <a:rPr lang="en-US" sz="1400" baseline="0" dirty="0" smtClean="0"/>
                        <a:t>Pi Enclosure</a:t>
                      </a:r>
                    </a:p>
                    <a:p>
                      <a:pPr marL="285750" indent="-285750">
                        <a:buFont typeface="Arial" panose="020B0604020202020204" pitchFamily="34" charset="0"/>
                        <a:buChar char="•"/>
                      </a:pPr>
                      <a:r>
                        <a:rPr lang="en-US" sz="1400" dirty="0" smtClean="0"/>
                        <a:t>Field Testing </a:t>
                      </a:r>
                      <a:endParaRPr lang="en-US" sz="1400" dirty="0"/>
                    </a:p>
                  </a:txBody>
                  <a:tcPr/>
                </a:tc>
                <a:extLst>
                  <a:ext uri="{0D108BD9-81ED-4DB2-BD59-A6C34878D82A}">
                    <a16:rowId xmlns:a16="http://schemas.microsoft.com/office/drawing/2014/main" xmlns="" val="10005"/>
                  </a:ext>
                </a:extLst>
              </a:tr>
            </a:tbl>
          </a:graphicData>
        </a:graphic>
      </p:graphicFrame>
      <p:sp>
        <p:nvSpPr>
          <p:cNvPr id="6" name="Slide Number Placeholder 5"/>
          <p:cNvSpPr>
            <a:spLocks noGrp="1"/>
          </p:cNvSpPr>
          <p:nvPr>
            <p:ph type="sldNum" sz="quarter" idx="12"/>
          </p:nvPr>
        </p:nvSpPr>
        <p:spPr/>
        <p:txBody>
          <a:bodyPr/>
          <a:lstStyle/>
          <a:p>
            <a:fld id="{D57F1E4F-1CFF-5643-939E-02111984F565}" type="slidenum">
              <a:rPr lang="en-US" smtClean="0">
                <a:solidFill>
                  <a:prstClr val="white">
                    <a:tint val="75000"/>
                  </a:prstClr>
                </a:solidFill>
              </a:rPr>
              <a:pPr/>
              <a:t>17</a:t>
            </a:fld>
            <a:endParaRPr lang="en-US" dirty="0">
              <a:solidFill>
                <a:prstClr val="white">
                  <a:tint val="75000"/>
                </a:prstClr>
              </a:solidFill>
            </a:endParaRPr>
          </a:p>
        </p:txBody>
      </p:sp>
    </p:spTree>
    <p:extLst>
      <p:ext uri="{BB962C8B-B14F-4D97-AF65-F5344CB8AC3E}">
        <p14:creationId xmlns:p14="http://schemas.microsoft.com/office/powerpoint/2010/main" val="3689372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Important </a:t>
            </a:r>
            <a:r>
              <a:rPr lang="en-US" dirty="0"/>
              <a:t>t</a:t>
            </a:r>
            <a:r>
              <a:rPr lang="en-US" dirty="0" smtClean="0"/>
              <a:t>echnological change to a popular game</a:t>
            </a:r>
          </a:p>
          <a:p>
            <a:pPr lvl="2"/>
            <a:r>
              <a:rPr lang="en-US" dirty="0"/>
              <a:t>Eliminate common game distractions </a:t>
            </a:r>
          </a:p>
          <a:p>
            <a:pPr lvl="2"/>
            <a:r>
              <a:rPr lang="en-US" dirty="0"/>
              <a:t>Enable players to utilize </a:t>
            </a:r>
            <a:r>
              <a:rPr lang="en-US" dirty="0" smtClean="0"/>
              <a:t>pertinent data </a:t>
            </a:r>
          </a:p>
          <a:p>
            <a:r>
              <a:rPr lang="en-US" dirty="0" smtClean="0"/>
              <a:t>Project Near Completion</a:t>
            </a:r>
          </a:p>
          <a:p>
            <a:pPr lvl="2"/>
            <a:r>
              <a:rPr lang="en-US" dirty="0" smtClean="0"/>
              <a:t>Hopper attachment housing designed and 3D printed</a:t>
            </a:r>
            <a:endParaRPr lang="en-US" dirty="0"/>
          </a:p>
          <a:p>
            <a:pPr lvl="2"/>
            <a:r>
              <a:rPr lang="en-US" dirty="0"/>
              <a:t>Networking s</a:t>
            </a:r>
            <a:r>
              <a:rPr lang="en-US" dirty="0" smtClean="0"/>
              <a:t>oftware developed</a:t>
            </a:r>
            <a:endParaRPr lang="en-US" dirty="0"/>
          </a:p>
          <a:p>
            <a:pPr lvl="2"/>
            <a:r>
              <a:rPr lang="en-US" dirty="0" smtClean="0"/>
              <a:t>Server software developed</a:t>
            </a:r>
          </a:p>
          <a:p>
            <a:pPr lvl="2"/>
            <a:r>
              <a:rPr lang="en-US" dirty="0" smtClean="0"/>
              <a:t>HUD GUI display software developed</a:t>
            </a:r>
          </a:p>
          <a:p>
            <a:pPr lvl="2"/>
            <a:r>
              <a:rPr lang="en-US" dirty="0" smtClean="0"/>
              <a:t>Integration from sensor data to HUD software</a:t>
            </a:r>
            <a:endParaRPr lang="en-US" dirty="0"/>
          </a:p>
          <a:p>
            <a:pPr marL="914400" lvl="2" indent="0">
              <a:buNone/>
            </a:pPr>
            <a:r>
              <a:rPr lang="en-US" dirty="0" smtClean="0"/>
              <a:t>		</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18</a:t>
            </a:fld>
            <a:endParaRPr lang="en-US" dirty="0">
              <a:solidFill>
                <a:prstClr val="white">
                  <a:tint val="75000"/>
                </a:prstClr>
              </a:solidFill>
            </a:endParaRPr>
          </a:p>
        </p:txBody>
      </p:sp>
    </p:spTree>
    <p:extLst>
      <p:ext uri="{BB962C8B-B14F-4D97-AF65-F5344CB8AC3E}">
        <p14:creationId xmlns:p14="http://schemas.microsoft.com/office/powerpoint/2010/main" val="2491698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Video</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19</a:t>
            </a:fld>
            <a:endParaRPr lang="en-US" dirty="0">
              <a:solidFill>
                <a:prstClr val="white">
                  <a:tint val="75000"/>
                </a:prstClr>
              </a:solidFill>
            </a:endParaRPr>
          </a:p>
        </p:txBody>
      </p:sp>
    </p:spTree>
    <p:extLst>
      <p:ext uri="{BB962C8B-B14F-4D97-AF65-F5344CB8AC3E}">
        <p14:creationId xmlns:p14="http://schemas.microsoft.com/office/powerpoint/2010/main" val="10611798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Outline</a:t>
            </a:r>
            <a:endParaRPr lang="en-US" dirty="0"/>
          </a:p>
        </p:txBody>
      </p:sp>
      <p:sp>
        <p:nvSpPr>
          <p:cNvPr id="3" name="Content Placeholder 2"/>
          <p:cNvSpPr>
            <a:spLocks noGrp="1"/>
          </p:cNvSpPr>
          <p:nvPr>
            <p:ph idx="1"/>
          </p:nvPr>
        </p:nvSpPr>
        <p:spPr>
          <a:xfrm>
            <a:off x="1103313" y="1853248"/>
            <a:ext cx="4552904" cy="4637704"/>
          </a:xfrm>
        </p:spPr>
        <p:txBody>
          <a:bodyPr>
            <a:normAutofit/>
          </a:bodyPr>
          <a:lstStyle/>
          <a:p>
            <a:r>
              <a:rPr lang="en-US" dirty="0" smtClean="0"/>
              <a:t>Problem Statement</a:t>
            </a:r>
          </a:p>
          <a:p>
            <a:r>
              <a:rPr lang="en-US" dirty="0" smtClean="0"/>
              <a:t>Proposed Solution</a:t>
            </a:r>
          </a:p>
          <a:p>
            <a:r>
              <a:rPr lang="en-US" dirty="0" smtClean="0"/>
              <a:t>Budget</a:t>
            </a:r>
          </a:p>
          <a:p>
            <a:r>
              <a:rPr lang="en-US" dirty="0" smtClean="0"/>
              <a:t>Standards</a:t>
            </a:r>
          </a:p>
          <a:p>
            <a:r>
              <a:rPr lang="en-US" dirty="0" smtClean="0"/>
              <a:t>Fall Progress</a:t>
            </a:r>
          </a:p>
          <a:p>
            <a:r>
              <a:rPr lang="en-US" dirty="0" smtClean="0"/>
              <a:t>Winter Progress</a:t>
            </a:r>
          </a:p>
          <a:p>
            <a:r>
              <a:rPr lang="en-US" dirty="0" smtClean="0"/>
              <a:t>Work Schedule / Timeline</a:t>
            </a:r>
          </a:p>
          <a:p>
            <a:r>
              <a:rPr lang="en-US" dirty="0" smtClean="0"/>
              <a:t>Team Member Responsibility</a:t>
            </a:r>
          </a:p>
          <a:p>
            <a:r>
              <a:rPr lang="en-US" dirty="0" smtClean="0"/>
              <a:t>Summary</a:t>
            </a:r>
          </a:p>
          <a:p>
            <a:r>
              <a:rPr lang="en-US" dirty="0" smtClean="0"/>
              <a:t>References</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a:t>
            </a:fld>
            <a:endParaRPr lang="en-US" dirty="0">
              <a:solidFill>
                <a:prstClr val="white">
                  <a:tint val="75000"/>
                </a:prstClr>
              </a:solidFill>
            </a:endParaRPr>
          </a:p>
        </p:txBody>
      </p:sp>
    </p:spTree>
    <p:extLst>
      <p:ext uri="{BB962C8B-B14F-4D97-AF65-F5344CB8AC3E}">
        <p14:creationId xmlns:p14="http://schemas.microsoft.com/office/powerpoint/2010/main" val="2764984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Comments</a:t>
            </a:r>
            <a:endParaRPr lang="en-US" dirty="0"/>
          </a:p>
        </p:txBody>
      </p:sp>
      <p:sp>
        <p:nvSpPr>
          <p:cNvPr id="3" name="Content Placeholder 2"/>
          <p:cNvSpPr>
            <a:spLocks noGrp="1"/>
          </p:cNvSpPr>
          <p:nvPr>
            <p:ph idx="1"/>
          </p:nvPr>
        </p:nvSpPr>
        <p:spPr>
          <a:xfrm>
            <a:off x="1103312" y="2052918"/>
            <a:ext cx="9947865" cy="4195481"/>
          </a:xfrm>
        </p:spPr>
        <p:txBody>
          <a:bodyPr>
            <a:normAutofit/>
          </a:bodyPr>
          <a:lstStyle/>
          <a:p>
            <a:r>
              <a:rPr lang="en-US" dirty="0" smtClean="0"/>
              <a:t>“Is it possible that the P.E.T.E.R.S. could be utilized for malicious purposes?” (Paraphrased)</a:t>
            </a:r>
          </a:p>
          <a:p>
            <a:pPr lvl="1"/>
            <a:r>
              <a:rPr lang="en-US" dirty="0" smtClean="0"/>
              <a:t>Yes, the same could be said for any piece of communication equipment.</a:t>
            </a:r>
          </a:p>
          <a:p>
            <a:pPr lvl="1"/>
            <a:r>
              <a:rPr lang="en-US" dirty="0"/>
              <a:t>H</a:t>
            </a:r>
            <a:r>
              <a:rPr lang="en-US" dirty="0" smtClean="0"/>
              <a:t>owever our system would be useless in its current state to use for nefarious purposes for the following reasons</a:t>
            </a:r>
          </a:p>
          <a:p>
            <a:pPr lvl="2"/>
            <a:r>
              <a:rPr lang="en-US" dirty="0" smtClean="0"/>
              <a:t>Our system utilizes unencrypted transmission</a:t>
            </a:r>
          </a:p>
          <a:p>
            <a:pPr lvl="2"/>
            <a:r>
              <a:rPr lang="en-US" dirty="0" smtClean="0"/>
              <a:t>Our communication runs on a </a:t>
            </a:r>
            <a:r>
              <a:rPr lang="en-US" dirty="0" err="1" smtClean="0"/>
              <a:t>jammable</a:t>
            </a:r>
            <a:r>
              <a:rPr lang="en-US" dirty="0" smtClean="0"/>
              <a:t> consumer </a:t>
            </a:r>
            <a:r>
              <a:rPr lang="en-US" dirty="0" err="1" smtClean="0"/>
              <a:t>WiFi</a:t>
            </a:r>
            <a:r>
              <a:rPr lang="en-US" dirty="0" smtClean="0"/>
              <a:t> network</a:t>
            </a:r>
          </a:p>
          <a:p>
            <a:r>
              <a:rPr lang="en-US" dirty="0" smtClean="0"/>
              <a:t>“Design content of E.E. vs Design of Software should be explicitly stated”</a:t>
            </a:r>
          </a:p>
          <a:p>
            <a:pPr lvl="1"/>
            <a:r>
              <a:rPr lang="en-US" dirty="0" smtClean="0"/>
              <a:t>Hardware design and circuit construction was simplified by the nature of COTS. </a:t>
            </a:r>
          </a:p>
          <a:p>
            <a:pPr lvl="1"/>
            <a:r>
              <a:rPr lang="en-US" dirty="0" smtClean="0"/>
              <a:t>Various electrical design considerations</a:t>
            </a:r>
          </a:p>
          <a:p>
            <a:pPr lvl="1"/>
            <a:r>
              <a:rPr lang="en-US" dirty="0" smtClean="0"/>
              <a:t>Software to link all elements custom designed and implemented</a:t>
            </a:r>
          </a:p>
          <a:p>
            <a:pPr marL="0" indent="0">
              <a:buNone/>
            </a:pP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20</a:t>
            </a:fld>
            <a:endParaRPr lang="en-US" dirty="0">
              <a:solidFill>
                <a:prstClr val="white">
                  <a:tint val="75000"/>
                </a:prstClr>
              </a:solidFill>
            </a:endParaRPr>
          </a:p>
        </p:txBody>
      </p:sp>
    </p:spTree>
    <p:extLst>
      <p:ext uri="{BB962C8B-B14F-4D97-AF65-F5344CB8AC3E}">
        <p14:creationId xmlns:p14="http://schemas.microsoft.com/office/powerpoint/2010/main" val="3964996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618" y="69636"/>
            <a:ext cx="9404723" cy="1400530"/>
          </a:xfrm>
        </p:spPr>
        <p:txBody>
          <a:bodyPr/>
          <a:lstStyle/>
          <a:p>
            <a:r>
              <a:rPr lang="en-US" dirty="0" smtClean="0"/>
              <a:t>Work Schedule / Timeline</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21</a:t>
            </a:fld>
            <a:endParaRPr lang="en-US" dirty="0">
              <a:solidFill>
                <a:prstClr val="white">
                  <a:tint val="75000"/>
                </a:prstClr>
              </a:solidFill>
            </a:endParaRPr>
          </a:p>
        </p:txBody>
      </p:sp>
      <p:graphicFrame>
        <p:nvGraphicFramePr>
          <p:cNvPr id="7" name="Content Placeholder 6"/>
          <p:cNvGraphicFramePr>
            <a:graphicFrameLocks noGrp="1"/>
          </p:cNvGraphicFramePr>
          <p:nvPr>
            <p:ph idx="1"/>
          </p:nvPr>
        </p:nvGraphicFramePr>
        <p:xfrm>
          <a:off x="205651" y="973851"/>
          <a:ext cx="10356183" cy="53961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3584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Compressed Air Tank Schematic</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4007" y="1514325"/>
            <a:ext cx="5601804" cy="4846218"/>
          </a:xfrm>
        </p:spPr>
      </p:pic>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22</a:t>
            </a:fld>
            <a:endParaRPr lang="en-US" dirty="0">
              <a:solidFill>
                <a:prstClr val="white">
                  <a:tint val="75000"/>
                </a:prstClr>
              </a:solidFill>
            </a:endParaRPr>
          </a:p>
        </p:txBody>
      </p:sp>
    </p:spTree>
    <p:extLst>
      <p:ext uri="{BB962C8B-B14F-4D97-AF65-F5344CB8AC3E}">
        <p14:creationId xmlns:p14="http://schemas.microsoft.com/office/powerpoint/2010/main" val="2195958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Hopper Schematic</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23</a:t>
            </a:fld>
            <a:endParaRPr lang="en-US" dirty="0">
              <a:solidFill>
                <a:prstClr val="white">
                  <a:tint val="75000"/>
                </a:prstClr>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6376" y="1465273"/>
            <a:ext cx="8304903" cy="4781054"/>
          </a:xfrm>
        </p:spPr>
      </p:pic>
    </p:spTree>
    <p:extLst>
      <p:ext uri="{BB962C8B-B14F-4D97-AF65-F5344CB8AC3E}">
        <p14:creationId xmlns:p14="http://schemas.microsoft.com/office/powerpoint/2010/main" val="15414144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24</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3937829" y="694707"/>
            <a:ext cx="4316342" cy="5468586"/>
          </a:xfrm>
          <a:prstGeom prst="rect">
            <a:avLst/>
          </a:prstGeom>
        </p:spPr>
      </p:pic>
    </p:spTree>
    <p:extLst>
      <p:ext uri="{BB962C8B-B14F-4D97-AF65-F5344CB8AC3E}">
        <p14:creationId xmlns:p14="http://schemas.microsoft.com/office/powerpoint/2010/main" val="21124567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25</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60668"/>
            <a:ext cx="11577307" cy="6736664"/>
          </a:xfrm>
          <a:prstGeom prst="rect">
            <a:avLst/>
          </a:prstGeom>
        </p:spPr>
      </p:pic>
    </p:spTree>
    <p:extLst>
      <p:ext uri="{BB962C8B-B14F-4D97-AF65-F5344CB8AC3E}">
        <p14:creationId xmlns:p14="http://schemas.microsoft.com/office/powerpoint/2010/main" val="36477129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26</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286081" y="295729"/>
            <a:ext cx="11577307" cy="4127350"/>
          </a:xfrm>
          <a:prstGeom prst="rect">
            <a:avLst/>
          </a:prstGeom>
        </p:spPr>
      </p:pic>
    </p:spTree>
    <p:extLst>
      <p:ext uri="{BB962C8B-B14F-4D97-AF65-F5344CB8AC3E}">
        <p14:creationId xmlns:p14="http://schemas.microsoft.com/office/powerpoint/2010/main" val="942470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27</a:t>
            </a:fld>
            <a:endParaRPr lang="en-US" dirty="0">
              <a:solidFill>
                <a:prstClr val="white">
                  <a:tint val="75000"/>
                </a:prstClr>
              </a:solidFill>
            </a:endParaRPr>
          </a:p>
        </p:txBody>
      </p:sp>
      <p:pic>
        <p:nvPicPr>
          <p:cNvPr id="7" name="Picture 6"/>
          <p:cNvPicPr>
            <a:picLocks noChangeAspect="1"/>
          </p:cNvPicPr>
          <p:nvPr/>
        </p:nvPicPr>
        <p:blipFill>
          <a:blip r:embed="rId2"/>
          <a:stretch>
            <a:fillRect/>
          </a:stretch>
        </p:blipFill>
        <p:spPr>
          <a:xfrm>
            <a:off x="307346" y="399025"/>
            <a:ext cx="11577307" cy="6059949"/>
          </a:xfrm>
          <a:prstGeom prst="rect">
            <a:avLst/>
          </a:prstGeom>
        </p:spPr>
      </p:pic>
    </p:spTree>
    <p:extLst>
      <p:ext uri="{BB962C8B-B14F-4D97-AF65-F5344CB8AC3E}">
        <p14:creationId xmlns:p14="http://schemas.microsoft.com/office/powerpoint/2010/main" val="3787957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28</a:t>
            </a:fld>
            <a:endParaRPr lang="en-US" dirty="0">
              <a:solidFill>
                <a:prstClr val="white">
                  <a:tint val="75000"/>
                </a:prstClr>
              </a:solidFill>
            </a:endParaRPr>
          </a:p>
        </p:txBody>
      </p:sp>
      <p:pic>
        <p:nvPicPr>
          <p:cNvPr id="6" name="Picture 5"/>
          <p:cNvPicPr>
            <a:picLocks noChangeAspect="1"/>
          </p:cNvPicPr>
          <p:nvPr/>
        </p:nvPicPr>
        <p:blipFill>
          <a:blip r:embed="rId2"/>
          <a:stretch>
            <a:fillRect/>
          </a:stretch>
        </p:blipFill>
        <p:spPr>
          <a:xfrm>
            <a:off x="194415" y="295729"/>
            <a:ext cx="11888230" cy="4218798"/>
          </a:xfrm>
          <a:prstGeom prst="rect">
            <a:avLst/>
          </a:prstGeom>
        </p:spPr>
      </p:pic>
    </p:spTree>
    <p:extLst>
      <p:ext uri="{BB962C8B-B14F-4D97-AF65-F5344CB8AC3E}">
        <p14:creationId xmlns:p14="http://schemas.microsoft.com/office/powerpoint/2010/main" val="139763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HUD GUI Version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solidFill>
                  <a:prstClr val="white">
                    <a:tint val="75000"/>
                  </a:prstClr>
                </a:solidFill>
              </a:rPr>
              <a:pPr/>
              <a:t>29</a:t>
            </a:fld>
            <a:endParaRPr lang="en-US" dirty="0">
              <a:solidFill>
                <a:prstClr val="white">
                  <a:tint val="75000"/>
                </a:prstClr>
              </a:solidFill>
            </a:endParaRPr>
          </a:p>
        </p:txBody>
      </p:sp>
      <p:pic>
        <p:nvPicPr>
          <p:cNvPr id="5" name="Picture 4"/>
          <p:cNvPicPr>
            <a:picLocks noChangeAspect="1"/>
          </p:cNvPicPr>
          <p:nvPr/>
        </p:nvPicPr>
        <p:blipFill>
          <a:blip r:embed="rId2"/>
          <a:stretch>
            <a:fillRect/>
          </a:stretch>
        </p:blipFill>
        <p:spPr>
          <a:xfrm>
            <a:off x="2813020" y="1330485"/>
            <a:ext cx="6565961" cy="4962574"/>
          </a:xfrm>
          <a:prstGeom prst="rect">
            <a:avLst/>
          </a:prstGeom>
        </p:spPr>
      </p:pic>
    </p:spTree>
    <p:extLst>
      <p:ext uri="{BB962C8B-B14F-4D97-AF65-F5344CB8AC3E}">
        <p14:creationId xmlns:p14="http://schemas.microsoft.com/office/powerpoint/2010/main" val="3947496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dirty="0" smtClean="0"/>
              <a:t>Our research indicates that there </a:t>
            </a:r>
            <a:r>
              <a:rPr lang="en-US" dirty="0"/>
              <a:t>is currently no </a:t>
            </a:r>
            <a:r>
              <a:rPr lang="en-US" dirty="0" smtClean="0"/>
              <a:t>single product </a:t>
            </a:r>
            <a:r>
              <a:rPr lang="en-US" dirty="0"/>
              <a:t>available that </a:t>
            </a:r>
            <a:r>
              <a:rPr lang="en-US" dirty="0" smtClean="0"/>
              <a:t>addresses all of </a:t>
            </a:r>
            <a:r>
              <a:rPr lang="en-US" dirty="0"/>
              <a:t>the most common distractions that a player faces while playing the game of paintball</a:t>
            </a:r>
            <a:r>
              <a:rPr lang="en-US" dirty="0" smtClean="0"/>
              <a:t>.</a:t>
            </a:r>
          </a:p>
          <a:p>
            <a:pPr lvl="1"/>
            <a:r>
              <a:rPr lang="en-US" dirty="0" smtClean="0"/>
              <a:t>Teammate location</a:t>
            </a:r>
          </a:p>
          <a:p>
            <a:pPr lvl="1"/>
            <a:r>
              <a:rPr lang="en-US" dirty="0" smtClean="0"/>
              <a:t>Air pressure remaining</a:t>
            </a:r>
          </a:p>
          <a:p>
            <a:pPr lvl="1"/>
            <a:r>
              <a:rPr lang="en-US" dirty="0" smtClean="0"/>
              <a:t>Paintballs remaining</a:t>
            </a:r>
            <a:endParaRPr lang="en-US" dirty="0"/>
          </a:p>
          <a:p>
            <a:r>
              <a:rPr lang="en-US" dirty="0"/>
              <a:t>We plan to utilize various sensors, a display, and a communication network to develop a single system which alleviates these distractions.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3</a:t>
            </a:fld>
            <a:endParaRPr lang="en-US" dirty="0">
              <a:solidFill>
                <a:prstClr val="white">
                  <a:tint val="75000"/>
                </a:prstClr>
              </a:solidFill>
            </a:endParaRPr>
          </a:p>
        </p:txBody>
      </p:sp>
    </p:spTree>
    <p:extLst>
      <p:ext uri="{BB962C8B-B14F-4D97-AF65-F5344CB8AC3E}">
        <p14:creationId xmlns:p14="http://schemas.microsoft.com/office/powerpoint/2010/main" val="3029737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3" name="Content Placeholder 2"/>
          <p:cNvSpPr>
            <a:spLocks noGrp="1"/>
          </p:cNvSpPr>
          <p:nvPr>
            <p:ph idx="1"/>
          </p:nvPr>
        </p:nvSpPr>
        <p:spPr>
          <a:xfrm>
            <a:off x="1103312" y="1604212"/>
            <a:ext cx="8946541" cy="4644188"/>
          </a:xfrm>
        </p:spPr>
        <p:txBody>
          <a:bodyPr>
            <a:normAutofit fontScale="92500" lnSpcReduction="10000"/>
          </a:bodyPr>
          <a:lstStyle/>
          <a:p>
            <a:pPr marL="457200" lvl="1" indent="0">
              <a:buNone/>
            </a:pPr>
            <a:r>
              <a:rPr lang="en-US" sz="2400" dirty="0" smtClean="0"/>
              <a:t>A system consisting of the following:</a:t>
            </a:r>
          </a:p>
          <a:p>
            <a:pPr lvl="1"/>
            <a:r>
              <a:rPr lang="en-US" dirty="0" smtClean="0"/>
              <a:t>Honeywell Pressure Sensor mounted to air tank regulator</a:t>
            </a:r>
          </a:p>
          <a:p>
            <a:pPr lvl="2">
              <a:buFont typeface="Arial" panose="020B0604020202020204" pitchFamily="34" charset="0"/>
              <a:buChar char="•"/>
            </a:pPr>
            <a:r>
              <a:rPr lang="en-US" dirty="0" smtClean="0"/>
              <a:t>Collects real time data on available pressure in tank</a:t>
            </a:r>
            <a:endParaRPr lang="en-US" dirty="0"/>
          </a:p>
          <a:p>
            <a:pPr lvl="1"/>
            <a:r>
              <a:rPr lang="en-US" dirty="0" smtClean="0"/>
              <a:t>Hopper with Ultrasonic Sensor System</a:t>
            </a:r>
            <a:endParaRPr lang="en-US" dirty="0"/>
          </a:p>
          <a:p>
            <a:pPr lvl="2">
              <a:buFont typeface="Arial" panose="020B0604020202020204" pitchFamily="34" charset="0"/>
              <a:buChar char="•"/>
            </a:pPr>
            <a:r>
              <a:rPr lang="en-US" dirty="0" smtClean="0"/>
              <a:t>Monitors available paint levels in hopper</a:t>
            </a:r>
            <a:endParaRPr lang="en-US" dirty="0"/>
          </a:p>
          <a:p>
            <a:pPr lvl="1"/>
            <a:r>
              <a:rPr lang="en-US" dirty="0" smtClean="0"/>
              <a:t>Arduino Pro Minis with XBee Dongles	</a:t>
            </a:r>
          </a:p>
          <a:p>
            <a:pPr lvl="2">
              <a:buFont typeface="Arial" panose="020B0604020202020204" pitchFamily="34" charset="0"/>
              <a:buChar char="•"/>
            </a:pPr>
            <a:r>
              <a:rPr lang="en-US" dirty="0" smtClean="0"/>
              <a:t>Wirelessly transmit data from sensors to server</a:t>
            </a:r>
            <a:r>
              <a:rPr lang="en-US" dirty="0"/>
              <a:t>	</a:t>
            </a:r>
            <a:endParaRPr lang="en-US" dirty="0" smtClean="0"/>
          </a:p>
          <a:p>
            <a:pPr lvl="1"/>
            <a:r>
              <a:rPr lang="en-US" dirty="0" smtClean="0"/>
              <a:t>Raspberry Pi 2 with Wi-Fi/</a:t>
            </a:r>
            <a:r>
              <a:rPr lang="en-US" dirty="0" err="1" smtClean="0"/>
              <a:t>XBee</a:t>
            </a:r>
            <a:r>
              <a:rPr lang="en-US" dirty="0" smtClean="0"/>
              <a:t> Dongles</a:t>
            </a:r>
          </a:p>
          <a:p>
            <a:pPr lvl="2">
              <a:buFont typeface="Arial" panose="020B0604020202020204" pitchFamily="34" charset="0"/>
              <a:buChar char="•"/>
            </a:pPr>
            <a:r>
              <a:rPr lang="en-US" dirty="0" smtClean="0"/>
              <a:t>Processes data</a:t>
            </a:r>
          </a:p>
          <a:p>
            <a:pPr lvl="2">
              <a:buFont typeface="Arial" panose="020B0604020202020204" pitchFamily="34" charset="0"/>
              <a:buChar char="•"/>
            </a:pPr>
            <a:r>
              <a:rPr lang="en-US" dirty="0" smtClean="0"/>
              <a:t>Share data between users</a:t>
            </a:r>
          </a:p>
          <a:p>
            <a:pPr lvl="1"/>
            <a:r>
              <a:rPr lang="en-US" dirty="0" smtClean="0"/>
              <a:t>Recon Snow2 Heads Up Display (HUD)</a:t>
            </a:r>
          </a:p>
          <a:p>
            <a:pPr lvl="2">
              <a:buFont typeface="Arial" panose="020B0604020202020204" pitchFamily="34" charset="0"/>
              <a:buChar char="•"/>
            </a:pPr>
            <a:r>
              <a:rPr lang="en-US" dirty="0" smtClean="0"/>
              <a:t>Displays Information to the user</a:t>
            </a:r>
          </a:p>
          <a:p>
            <a:pPr lvl="2">
              <a:buFont typeface="Arial" panose="020B0604020202020204" pitchFamily="34" charset="0"/>
              <a:buChar char="•"/>
            </a:pPr>
            <a:r>
              <a:rPr lang="en-US" dirty="0" smtClean="0"/>
              <a:t>Transmits user GPS data to the Raspberry Pi</a:t>
            </a:r>
          </a:p>
          <a:p>
            <a:pPr lvl="2">
              <a:buFontTx/>
              <a:buChar char="-"/>
            </a:pPr>
            <a:endParaRPr lang="en-US" dirty="0" smtClean="0"/>
          </a:p>
          <a:p>
            <a:pPr marL="914400" lvl="2" indent="0">
              <a:buNone/>
            </a:pPr>
            <a:endParaRPr lang="en-US" dirty="0" smtClean="0"/>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4</a:t>
            </a:fld>
            <a:endParaRPr lang="en-US" dirty="0">
              <a:solidFill>
                <a:prstClr val="white">
                  <a:tint val="75000"/>
                </a:prstClr>
              </a:solidFill>
            </a:endParaRPr>
          </a:p>
        </p:txBody>
      </p:sp>
    </p:spTree>
    <p:extLst>
      <p:ext uri="{BB962C8B-B14F-4D97-AF65-F5344CB8AC3E}">
        <p14:creationId xmlns:p14="http://schemas.microsoft.com/office/powerpoint/2010/main" val="38058509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Block Diagram</a:t>
            </a:r>
            <a:endParaRPr lang="en-US" dirty="0"/>
          </a:p>
        </p:txBody>
      </p:sp>
      <p:pic>
        <p:nvPicPr>
          <p:cNvPr id="3" name="Picture 2"/>
          <p:cNvPicPr>
            <a:picLocks noChangeAspect="1"/>
          </p:cNvPicPr>
          <p:nvPr/>
        </p:nvPicPr>
        <p:blipFill>
          <a:blip r:embed="rId3"/>
          <a:stretch>
            <a:fillRect/>
          </a:stretch>
        </p:blipFill>
        <p:spPr>
          <a:xfrm>
            <a:off x="1879568" y="1375008"/>
            <a:ext cx="8322119" cy="5136685"/>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5</a:t>
            </a:fld>
            <a:endParaRPr lang="en-US" dirty="0">
              <a:solidFill>
                <a:prstClr val="white">
                  <a:tint val="75000"/>
                </a:prstClr>
              </a:solidFill>
            </a:endParaRPr>
          </a:p>
        </p:txBody>
      </p:sp>
      <p:sp>
        <p:nvSpPr>
          <p:cNvPr id="4" name="Isosceles Triangle 3"/>
          <p:cNvSpPr/>
          <p:nvPr/>
        </p:nvSpPr>
        <p:spPr>
          <a:xfrm>
            <a:off x="2623694" y="3344659"/>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Isosceles Triangle 5"/>
          <p:cNvSpPr/>
          <p:nvPr/>
        </p:nvSpPr>
        <p:spPr>
          <a:xfrm rot="10800000">
            <a:off x="4407250" y="4568622"/>
            <a:ext cx="53163" cy="457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553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 – HUD GUI</a:t>
            </a:r>
            <a:endParaRPr lang="en-US" dirty="0"/>
          </a:p>
        </p:txBody>
      </p:sp>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6</a:t>
            </a:fld>
            <a:endParaRPr lang="en-US" dirty="0">
              <a:solidFill>
                <a:prstClr val="white">
                  <a:tint val="75000"/>
                </a:prst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84" y="2760111"/>
            <a:ext cx="2516790" cy="193244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7117" y="1678588"/>
            <a:ext cx="7303622" cy="4095489"/>
          </a:xfrm>
          <a:prstGeom prst="rect">
            <a:avLst/>
          </a:prstGeom>
        </p:spPr>
      </p:pic>
      <p:sp>
        <p:nvSpPr>
          <p:cNvPr id="6" name="Bent Arrow 5"/>
          <p:cNvSpPr/>
          <p:nvPr/>
        </p:nvSpPr>
        <p:spPr>
          <a:xfrm>
            <a:off x="1562986" y="1931542"/>
            <a:ext cx="2324131" cy="12431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585" y="3053106"/>
            <a:ext cx="1464035" cy="820955"/>
          </a:xfrm>
          <a:prstGeom prst="rect">
            <a:avLst/>
          </a:prstGeom>
        </p:spPr>
      </p:pic>
      <p:sp>
        <p:nvSpPr>
          <p:cNvPr id="8" name="Trapezoid 7"/>
          <p:cNvSpPr/>
          <p:nvPr/>
        </p:nvSpPr>
        <p:spPr>
          <a:xfrm rot="10800000">
            <a:off x="984584" y="3874060"/>
            <a:ext cx="1503434" cy="410860"/>
          </a:xfrm>
          <a:prstGeom prst="trapezoid">
            <a:avLst>
              <a:gd name="adj" fmla="val 1615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237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 Out of Pocket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67235190"/>
              </p:ext>
            </p:extLst>
          </p:nvPr>
        </p:nvGraphicFramePr>
        <p:xfrm>
          <a:off x="917738" y="1272883"/>
          <a:ext cx="10117138" cy="5289582"/>
        </p:xfrm>
        <a:graphic>
          <a:graphicData uri="http://schemas.openxmlformats.org/drawingml/2006/table">
            <a:tbl>
              <a:tblPr firstRow="1" firstCol="1" bandRow="1">
                <a:tableStyleId>{5C22544A-7EE6-4342-B048-85BDC9FD1C3A}</a:tableStyleId>
              </a:tblPr>
              <a:tblGrid>
                <a:gridCol w="4469537">
                  <a:extLst>
                    <a:ext uri="{9D8B030D-6E8A-4147-A177-3AD203B41FA5}">
                      <a16:colId xmlns:a16="http://schemas.microsoft.com/office/drawing/2014/main" xmlns="" val="20000"/>
                    </a:ext>
                  </a:extLst>
                </a:gridCol>
                <a:gridCol w="1918053">
                  <a:extLst>
                    <a:ext uri="{9D8B030D-6E8A-4147-A177-3AD203B41FA5}">
                      <a16:colId xmlns:a16="http://schemas.microsoft.com/office/drawing/2014/main" xmlns="" val="20001"/>
                    </a:ext>
                  </a:extLst>
                </a:gridCol>
                <a:gridCol w="1598377">
                  <a:extLst>
                    <a:ext uri="{9D8B030D-6E8A-4147-A177-3AD203B41FA5}">
                      <a16:colId xmlns:a16="http://schemas.microsoft.com/office/drawing/2014/main" xmlns="" val="20002"/>
                    </a:ext>
                  </a:extLst>
                </a:gridCol>
                <a:gridCol w="2131171">
                  <a:extLst>
                    <a:ext uri="{9D8B030D-6E8A-4147-A177-3AD203B41FA5}">
                      <a16:colId xmlns:a16="http://schemas.microsoft.com/office/drawing/2014/main" xmlns="" val="20003"/>
                    </a:ext>
                  </a:extLst>
                </a:gridCol>
              </a:tblGrid>
              <a:tr h="310942">
                <a:tc>
                  <a:txBody>
                    <a:bodyPr/>
                    <a:lstStyle/>
                    <a:p>
                      <a:pPr marL="0" marR="0" algn="ctr">
                        <a:lnSpc>
                          <a:spcPct val="115000"/>
                        </a:lnSpc>
                        <a:spcBef>
                          <a:spcPts val="0"/>
                        </a:spcBef>
                        <a:spcAft>
                          <a:spcPts val="0"/>
                        </a:spcAft>
                      </a:pPr>
                      <a:r>
                        <a:rPr lang="en-US" sz="1600" dirty="0">
                          <a:effectLst/>
                        </a:rPr>
                        <a:t>Model Name</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Unit Cost</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a:effectLst/>
                        </a:rPr>
                        <a:t>Units</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dirty="0">
                          <a:effectLst/>
                        </a:rPr>
                        <a:t>Sub-total</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0"/>
                  </a:ext>
                </a:extLst>
              </a:tr>
              <a:tr h="311165">
                <a:tc>
                  <a:txBody>
                    <a:bodyPr/>
                    <a:lstStyle/>
                    <a:p>
                      <a:pPr marL="0" marR="0" algn="just">
                        <a:lnSpc>
                          <a:spcPct val="115000"/>
                        </a:lnSpc>
                        <a:spcBef>
                          <a:spcPts val="0"/>
                        </a:spcBef>
                        <a:spcAft>
                          <a:spcPts val="0"/>
                        </a:spcAft>
                      </a:pPr>
                      <a:r>
                        <a:rPr lang="en-US" sz="1600" b="0">
                          <a:effectLst/>
                        </a:rPr>
                        <a:t>AA Battery Pack</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$19.49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$38.98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1"/>
                  </a:ext>
                </a:extLst>
              </a:tr>
              <a:tr h="311165">
                <a:tc>
                  <a:txBody>
                    <a:bodyPr/>
                    <a:lstStyle/>
                    <a:p>
                      <a:pPr marL="0" marR="0" algn="just">
                        <a:lnSpc>
                          <a:spcPct val="115000"/>
                        </a:lnSpc>
                        <a:spcBef>
                          <a:spcPts val="0"/>
                        </a:spcBef>
                        <a:spcAft>
                          <a:spcPts val="0"/>
                        </a:spcAft>
                      </a:pPr>
                      <a:r>
                        <a:rPr lang="en-US" sz="1600" b="0">
                          <a:effectLst/>
                        </a:rPr>
                        <a:t>Micro-Bluetooth 4.0 LE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$8.99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2</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2"/>
                  </a:ext>
                </a:extLst>
              </a:tr>
              <a:tr h="311165">
                <a:tc>
                  <a:txBody>
                    <a:bodyPr/>
                    <a:lstStyle/>
                    <a:p>
                      <a:pPr marL="0" marR="0" algn="just">
                        <a:lnSpc>
                          <a:spcPct val="115000"/>
                        </a:lnSpc>
                        <a:spcBef>
                          <a:spcPts val="0"/>
                        </a:spcBef>
                        <a:spcAft>
                          <a:spcPts val="0"/>
                        </a:spcAft>
                      </a:pPr>
                      <a:r>
                        <a:rPr lang="en-US" sz="1600" b="0">
                          <a:effectLst/>
                        </a:rPr>
                        <a:t>Micro-SD 16GB (Sony 70Mb/s)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$8.99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$17.98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3"/>
                  </a:ext>
                </a:extLst>
              </a:tr>
              <a:tr h="311165">
                <a:tc>
                  <a:txBody>
                    <a:bodyPr/>
                    <a:lstStyle/>
                    <a:p>
                      <a:pPr marL="0" marR="0" algn="just">
                        <a:lnSpc>
                          <a:spcPct val="115000"/>
                        </a:lnSpc>
                        <a:spcBef>
                          <a:spcPts val="0"/>
                        </a:spcBef>
                        <a:spcAft>
                          <a:spcPts val="0"/>
                        </a:spcAft>
                      </a:pPr>
                      <a:r>
                        <a:rPr lang="en-US" sz="1600" b="0">
                          <a:effectLst/>
                        </a:rPr>
                        <a:t>CanaKit Raspberry Pi 2 + case</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$93.98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4"/>
                  </a:ext>
                </a:extLst>
              </a:tr>
              <a:tr h="311165">
                <a:tc>
                  <a:txBody>
                    <a:bodyPr/>
                    <a:lstStyle/>
                    <a:p>
                      <a:pPr marL="0" marR="0" algn="just">
                        <a:lnSpc>
                          <a:spcPct val="115000"/>
                        </a:lnSpc>
                        <a:spcBef>
                          <a:spcPts val="0"/>
                        </a:spcBef>
                        <a:spcAft>
                          <a:spcPts val="0"/>
                        </a:spcAft>
                      </a:pPr>
                      <a:r>
                        <a:rPr lang="en-US" sz="1600" b="0" dirty="0">
                          <a:effectLst/>
                        </a:rPr>
                        <a:t>SNOW2 (HUD only)</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$399.00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$798.00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5"/>
                  </a:ext>
                </a:extLst>
              </a:tr>
              <a:tr h="311165">
                <a:tc>
                  <a:txBody>
                    <a:bodyPr/>
                    <a:lstStyle/>
                    <a:p>
                      <a:pPr marL="0" marR="0" algn="just">
                        <a:lnSpc>
                          <a:spcPct val="115000"/>
                        </a:lnSpc>
                        <a:spcBef>
                          <a:spcPts val="0"/>
                        </a:spcBef>
                        <a:spcAft>
                          <a:spcPts val="0"/>
                        </a:spcAft>
                      </a:pPr>
                      <a:r>
                        <a:rPr lang="en-US" sz="1600" b="0" dirty="0" smtClean="0">
                          <a:effectLst/>
                        </a:rPr>
                        <a:t>MLH05KPSL06A – Pressure Sensor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$146.14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$292.28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6"/>
                  </a:ext>
                </a:extLst>
              </a:tr>
              <a:tr h="311165">
                <a:tc>
                  <a:txBody>
                    <a:bodyPr/>
                    <a:lstStyle/>
                    <a:p>
                      <a:pPr marL="0" marR="0" algn="just">
                        <a:lnSpc>
                          <a:spcPct val="115000"/>
                        </a:lnSpc>
                        <a:spcBef>
                          <a:spcPts val="0"/>
                        </a:spcBef>
                        <a:spcAft>
                          <a:spcPts val="0"/>
                        </a:spcAft>
                      </a:pPr>
                      <a:r>
                        <a:rPr lang="en-US" sz="1600" b="0">
                          <a:effectLst/>
                        </a:rPr>
                        <a:t>Photo-Resistor (20pcs)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$4.69</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7"/>
                  </a:ext>
                </a:extLst>
              </a:tr>
              <a:tr h="311165">
                <a:tc>
                  <a:txBody>
                    <a:bodyPr/>
                    <a:lstStyle/>
                    <a:p>
                      <a:pPr marL="0" marR="0" algn="just">
                        <a:lnSpc>
                          <a:spcPct val="115000"/>
                        </a:lnSpc>
                        <a:spcBef>
                          <a:spcPts val="0"/>
                        </a:spcBef>
                        <a:spcAft>
                          <a:spcPts val="0"/>
                        </a:spcAft>
                      </a:pPr>
                      <a:r>
                        <a:rPr lang="en-US" sz="1600" b="0">
                          <a:effectLst/>
                        </a:rPr>
                        <a:t>SNOW2 (HUD + Goggles)</a:t>
                      </a:r>
                      <a:endParaRPr lang="en-US" sz="18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$549.00</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8"/>
                  </a:ext>
                </a:extLst>
              </a:tr>
              <a:tr h="311165">
                <a:tc>
                  <a:txBody>
                    <a:bodyPr/>
                    <a:lstStyle/>
                    <a:p>
                      <a:pPr marL="0" marR="0" algn="just">
                        <a:lnSpc>
                          <a:spcPct val="115000"/>
                        </a:lnSpc>
                        <a:spcBef>
                          <a:spcPts val="0"/>
                        </a:spcBef>
                        <a:spcAft>
                          <a:spcPts val="0"/>
                        </a:spcAft>
                      </a:pPr>
                      <a:r>
                        <a:rPr lang="en-US" sz="1600" b="0" dirty="0" smtClean="0">
                          <a:effectLst/>
                        </a:rPr>
                        <a:t>Laser Diode (5 pcs)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$3.54</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$3.54</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09"/>
                  </a:ext>
                </a:extLst>
              </a:tr>
              <a:tr h="311165">
                <a:tc>
                  <a:txBody>
                    <a:bodyPr/>
                    <a:lstStyle/>
                    <a:p>
                      <a:pPr marL="0" marR="0" algn="just">
                        <a:lnSpc>
                          <a:spcPct val="115000"/>
                        </a:lnSpc>
                        <a:spcBef>
                          <a:spcPts val="0"/>
                        </a:spcBef>
                        <a:spcAft>
                          <a:spcPts val="0"/>
                        </a:spcAft>
                      </a:pPr>
                      <a:r>
                        <a:rPr lang="en-US" sz="1600" b="0" dirty="0" err="1">
                          <a:effectLst/>
                        </a:rPr>
                        <a:t>Edimax</a:t>
                      </a:r>
                      <a:r>
                        <a:rPr lang="en-US" sz="1600" b="0" dirty="0">
                          <a:effectLst/>
                        </a:rPr>
                        <a:t> EW-7811Un Wi-Fi Adapter</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$9.99</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$19.98</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0"/>
                  </a:ext>
                </a:extLst>
              </a:tr>
              <a:tr h="311165">
                <a:tc>
                  <a:txBody>
                    <a:bodyPr/>
                    <a:lstStyle/>
                    <a:p>
                      <a:pPr marL="0" marR="0" algn="just">
                        <a:lnSpc>
                          <a:spcPct val="115000"/>
                        </a:lnSpc>
                        <a:spcBef>
                          <a:spcPts val="0"/>
                        </a:spcBef>
                        <a:spcAft>
                          <a:spcPts val="0"/>
                        </a:spcAft>
                      </a:pPr>
                      <a:r>
                        <a:rPr lang="en-US" sz="1600" b="0" dirty="0">
                          <a:effectLst/>
                        </a:rPr>
                        <a:t>Female / Male / Male 1/8th</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smtClean="0">
                          <a:effectLst/>
                        </a:rPr>
                        <a:t>$36.47</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1</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a:effectLst/>
                        </a:rPr>
                        <a:t>$36.47</a:t>
                      </a:r>
                      <a:endParaRPr lang="en-US" sz="18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1"/>
                  </a:ext>
                </a:extLst>
              </a:tr>
              <a:tr h="311165">
                <a:tc>
                  <a:txBody>
                    <a:bodyPr/>
                    <a:lstStyle/>
                    <a:p>
                      <a:pPr marL="0" marR="0" algn="just">
                        <a:lnSpc>
                          <a:spcPct val="115000"/>
                        </a:lnSpc>
                        <a:spcBef>
                          <a:spcPts val="0"/>
                        </a:spcBef>
                        <a:spcAft>
                          <a:spcPts val="0"/>
                        </a:spcAft>
                      </a:pPr>
                      <a:r>
                        <a:rPr lang="en-US" sz="1600" b="0" dirty="0" smtClean="0">
                          <a:effectLst/>
                        </a:rPr>
                        <a:t>Shipping </a:t>
                      </a:r>
                      <a:r>
                        <a:rPr lang="en-US" sz="1600" b="0" dirty="0">
                          <a:effectLst/>
                        </a:rPr>
                        <a:t>(for goggles)</a:t>
                      </a:r>
                      <a:endParaRPr lang="en-US" sz="1800" b="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dirty="0">
                          <a:effectLst/>
                        </a:rPr>
                        <a:t>$54.99</a:t>
                      </a:r>
                      <a:endParaRPr lang="en-US" sz="18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2"/>
                  </a:ext>
                </a:extLst>
              </a:tr>
              <a:tr h="311165">
                <a:tc>
                  <a:txBody>
                    <a:bodyPr/>
                    <a:lstStyle/>
                    <a:p>
                      <a:pPr marL="0" marR="0" algn="just" defTabSz="457200" rtl="0" eaLnBrk="1" latinLnBrk="0" hangingPunct="1">
                        <a:lnSpc>
                          <a:spcPct val="115000"/>
                        </a:lnSpc>
                        <a:spcBef>
                          <a:spcPts val="0"/>
                        </a:spcBef>
                        <a:spcAft>
                          <a:spcPts val="0"/>
                        </a:spcAft>
                      </a:pPr>
                      <a:r>
                        <a:rPr lang="en-US" sz="1600" b="1" kern="1200" dirty="0" smtClean="0">
                          <a:solidFill>
                            <a:srgbClr val="FFFF00"/>
                          </a:solidFill>
                          <a:effectLst/>
                          <a:latin typeface="+mn-lt"/>
                          <a:ea typeface="+mn-ea"/>
                          <a:cs typeface="+mn-cs"/>
                        </a:rPr>
                        <a:t>Arduino Pro Mini</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$20.00</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$40.00</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err="1" smtClean="0">
                          <a:solidFill>
                            <a:srgbClr val="FFFF00"/>
                          </a:solidFill>
                          <a:effectLst/>
                          <a:latin typeface="+mn-lt"/>
                          <a:ea typeface="+mn-ea"/>
                          <a:cs typeface="+mn-cs"/>
                        </a:rPr>
                        <a:t>Adafruit</a:t>
                      </a:r>
                      <a:r>
                        <a:rPr lang="en-US" sz="1600" b="1" kern="1200" dirty="0" smtClean="0">
                          <a:solidFill>
                            <a:srgbClr val="FFFF00"/>
                          </a:solidFill>
                          <a:effectLst/>
                          <a:latin typeface="+mn-lt"/>
                          <a:ea typeface="+mn-ea"/>
                          <a:cs typeface="+mn-cs"/>
                        </a:rPr>
                        <a:t> 9-DOF LSM9DS0</a:t>
                      </a:r>
                      <a:endParaRPr lang="en-US" sz="1600" b="1" kern="1200" dirty="0">
                        <a:solidFill>
                          <a:srgbClr val="FFFF00"/>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1</a:t>
                      </a:r>
                      <a:endParaRPr lang="en-US" sz="1600" b="1" kern="1200" dirty="0">
                        <a:solidFill>
                          <a:schemeClr val="dk1"/>
                        </a:solidFill>
                        <a:effectLst/>
                        <a:latin typeface="+mn-lt"/>
                        <a:ea typeface="+mn-ea"/>
                        <a:cs typeface="+mn-cs"/>
                      </a:endParaRPr>
                    </a:p>
                  </a:txBody>
                  <a:tcPr marL="68580" marR="68580" marT="0" marB="0" anchor="b"/>
                </a:tc>
                <a:tc>
                  <a:txBody>
                    <a:bodyPr/>
                    <a:lstStyle/>
                    <a:p>
                      <a:pPr marL="0" marR="0" algn="r" defTabSz="457200" rtl="0" eaLnBrk="1" latinLnBrk="0" hangingPunct="1">
                        <a:lnSpc>
                          <a:spcPct val="115000"/>
                        </a:lnSpc>
                        <a:spcBef>
                          <a:spcPts val="0"/>
                        </a:spcBef>
                        <a:spcAft>
                          <a:spcPts val="0"/>
                        </a:spcAft>
                      </a:pPr>
                      <a:r>
                        <a:rPr lang="en-US" sz="1600" b="1" kern="1200" dirty="0" smtClean="0">
                          <a:solidFill>
                            <a:schemeClr val="dk1"/>
                          </a:solidFill>
                          <a:effectLst/>
                          <a:latin typeface="+mn-lt"/>
                          <a:ea typeface="+mn-ea"/>
                          <a:cs typeface="+mn-cs"/>
                        </a:rPr>
                        <a:t>$20.49</a:t>
                      </a:r>
                      <a:endParaRPr lang="en-US" sz="1600" b="1" kern="1200" dirty="0">
                        <a:solidFill>
                          <a:schemeClr val="dk1"/>
                        </a:solidFill>
                        <a:effectLst/>
                        <a:latin typeface="+mn-lt"/>
                        <a:ea typeface="+mn-ea"/>
                        <a:cs typeface="+mn-cs"/>
                      </a:endParaRPr>
                    </a:p>
                  </a:txBody>
                  <a:tcPr marL="68580" marR="68580" marT="0" marB="0" anchor="b"/>
                </a:tc>
              </a:tr>
              <a:tr h="311165">
                <a:tc>
                  <a:txBody>
                    <a:bodyPr/>
                    <a:lstStyle/>
                    <a:p>
                      <a:pPr marL="0" marR="0" algn="just" defTabSz="457200" rtl="0" eaLnBrk="1" latinLnBrk="0" hangingPunct="1">
                        <a:lnSpc>
                          <a:spcPct val="115000"/>
                        </a:lnSpc>
                        <a:spcBef>
                          <a:spcPts val="0"/>
                        </a:spcBef>
                        <a:spcAft>
                          <a:spcPts val="0"/>
                        </a:spcAft>
                      </a:pPr>
                      <a:r>
                        <a:rPr lang="en-US" sz="1600" b="1" kern="1200" dirty="0">
                          <a:solidFill>
                            <a:schemeClr val="lt1"/>
                          </a:solidFill>
                          <a:effectLst/>
                          <a:latin typeface="+mn-lt"/>
                          <a:ea typeface="+mn-ea"/>
                          <a:cs typeface="+mn-cs"/>
                        </a:rPr>
                        <a:t> </a:t>
                      </a: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Total</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1,988.36</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3"/>
                  </a:ext>
                </a:extLst>
              </a:tr>
              <a:tr h="311165">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just">
                        <a:lnSpc>
                          <a:spcPct val="115000"/>
                        </a:lnSpc>
                        <a:spcBef>
                          <a:spcPts val="0"/>
                        </a:spcBef>
                        <a:spcAft>
                          <a:spcPts val="0"/>
                        </a:spcAft>
                      </a:pPr>
                      <a:r>
                        <a:rPr lang="en-US" sz="16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1600" b="1" dirty="0">
                          <a:effectLst/>
                        </a:rPr>
                        <a:t>Per Person</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1600" b="1" dirty="0">
                          <a:effectLst/>
                        </a:rPr>
                        <a:t>$</a:t>
                      </a:r>
                      <a:r>
                        <a:rPr lang="en-US" sz="1600" b="1" dirty="0" smtClean="0">
                          <a:effectLst/>
                        </a:rPr>
                        <a:t>397.67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xmlns="" val="10014"/>
                  </a:ext>
                </a:extLst>
              </a:tr>
            </a:tbl>
          </a:graphicData>
        </a:graphic>
      </p:graphicFrame>
      <p:sp>
        <p:nvSpPr>
          <p:cNvPr id="3" name="Slide Number Placeholder 2"/>
          <p:cNvSpPr>
            <a:spLocks noGrp="1"/>
          </p:cNvSpPr>
          <p:nvPr>
            <p:ph type="sldNum" sz="quarter" idx="12"/>
          </p:nvPr>
        </p:nvSpPr>
        <p:spPr/>
        <p:txBody>
          <a:bodyPr/>
          <a:lstStyle/>
          <a:p>
            <a:fld id="{D57F1E4F-1CFF-5643-939E-02111984F565}" type="slidenum">
              <a:rPr lang="en-US" smtClean="0">
                <a:solidFill>
                  <a:prstClr val="white">
                    <a:tint val="75000"/>
                  </a:prstClr>
                </a:solidFill>
              </a:rPr>
              <a:pPr/>
              <a:t>7</a:t>
            </a:fld>
            <a:endParaRPr lang="en-US" dirty="0">
              <a:solidFill>
                <a:prstClr val="white">
                  <a:tint val="75000"/>
                </a:prstClr>
              </a:solidFill>
            </a:endParaRPr>
          </a:p>
        </p:txBody>
      </p:sp>
    </p:spTree>
    <p:extLst>
      <p:ext uri="{BB962C8B-B14F-4D97-AF65-F5344CB8AC3E}">
        <p14:creationId xmlns:p14="http://schemas.microsoft.com/office/powerpoint/2010/main" val="4283236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Research - </a:t>
            </a:r>
            <a:r>
              <a:rPr lang="en-US" sz="3200" dirty="0" smtClean="0"/>
              <a:t>Standards</a:t>
            </a:r>
            <a:endParaRPr lang="en-US" dirty="0"/>
          </a:p>
        </p:txBody>
      </p:sp>
      <p:sp>
        <p:nvSpPr>
          <p:cNvPr id="3" name="Content Placeholder 2"/>
          <p:cNvSpPr>
            <a:spLocks noGrp="1"/>
          </p:cNvSpPr>
          <p:nvPr>
            <p:ph idx="1"/>
          </p:nvPr>
        </p:nvSpPr>
        <p:spPr/>
        <p:txBody>
          <a:bodyPr/>
          <a:lstStyle/>
          <a:p>
            <a:pPr lvl="1"/>
            <a:r>
              <a:rPr lang="en-US" dirty="0" smtClean="0"/>
              <a:t>Standard ECMA-404 (</a:t>
            </a:r>
            <a:r>
              <a:rPr lang="en-US" i="1" dirty="0" smtClean="0"/>
              <a:t>JSON Data Interchange Format)</a:t>
            </a:r>
          </a:p>
          <a:p>
            <a:pPr lvl="1"/>
            <a:endParaRPr lang="en-US" i="1" dirty="0"/>
          </a:p>
          <a:p>
            <a:pPr lvl="1"/>
            <a:r>
              <a:rPr lang="en-US" dirty="0" smtClean="0"/>
              <a:t>Standard IEEE 802.11 – Wi-Fi</a:t>
            </a:r>
          </a:p>
          <a:p>
            <a:pPr lvl="1"/>
            <a:endParaRPr lang="en-US" dirty="0" smtClean="0"/>
          </a:p>
          <a:p>
            <a:pPr lvl="1"/>
            <a:r>
              <a:rPr lang="en-US" dirty="0" smtClean="0"/>
              <a:t>Standard IEEE 802.13 - ZigBee</a:t>
            </a:r>
          </a:p>
          <a:p>
            <a:pPr marL="457200" lvl="1" indent="0">
              <a:buNone/>
            </a:pPr>
            <a:endParaRPr lang="en-US" dirty="0"/>
          </a:p>
          <a:p>
            <a:pPr lvl="1"/>
            <a:r>
              <a:rPr lang="en-US" dirty="0" smtClean="0"/>
              <a:t>Standard IEEE 802.15 - Bluetooth</a:t>
            </a:r>
          </a:p>
          <a:p>
            <a:pPr marL="457200" lvl="1" indent="0">
              <a:buNone/>
            </a:pPr>
            <a:endParaRPr lang="en-US" dirty="0" smtClean="0"/>
          </a:p>
          <a:p>
            <a:pPr lvl="1"/>
            <a:r>
              <a:rPr lang="en-US" dirty="0"/>
              <a:t>EPA regulation 40 CFR 273.13(a) (Waste management requirements for small quantity handlers of universal waste </a:t>
            </a:r>
            <a:r>
              <a:rPr lang="en-US" dirty="0" smtClean="0"/>
              <a:t>batteries)</a:t>
            </a:r>
          </a:p>
        </p:txBody>
      </p:sp>
      <p:sp>
        <p:nvSpPr>
          <p:cNvPr id="5" name="Slide Number Placeholder 4"/>
          <p:cNvSpPr>
            <a:spLocks noGrp="1"/>
          </p:cNvSpPr>
          <p:nvPr>
            <p:ph type="sldNum" sz="quarter" idx="12"/>
          </p:nvPr>
        </p:nvSpPr>
        <p:spPr/>
        <p:txBody>
          <a:bodyPr/>
          <a:lstStyle/>
          <a:p>
            <a:fld id="{D57F1E4F-1CFF-5643-939E-02111984F565}" type="slidenum">
              <a:rPr lang="en-US" smtClean="0">
                <a:solidFill>
                  <a:prstClr val="white">
                    <a:tint val="75000"/>
                  </a:prstClr>
                </a:solidFill>
              </a:rPr>
              <a:pPr/>
              <a:t>8</a:t>
            </a:fld>
            <a:endParaRPr lang="en-US" dirty="0">
              <a:solidFill>
                <a:prstClr val="white">
                  <a:tint val="75000"/>
                </a:prstClr>
              </a:solidFill>
            </a:endParaRPr>
          </a:p>
        </p:txBody>
      </p:sp>
    </p:spTree>
    <p:extLst>
      <p:ext uri="{BB962C8B-B14F-4D97-AF65-F5344CB8AC3E}">
        <p14:creationId xmlns:p14="http://schemas.microsoft.com/office/powerpoint/2010/main" val="2446583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Progress – Hardware</a:t>
            </a:r>
            <a:endParaRPr lang="en-US" dirty="0"/>
          </a:p>
        </p:txBody>
      </p:sp>
      <p:sp>
        <p:nvSpPr>
          <p:cNvPr id="3" name="Content Placeholder 2"/>
          <p:cNvSpPr>
            <a:spLocks noGrp="1"/>
          </p:cNvSpPr>
          <p:nvPr>
            <p:ph idx="1"/>
          </p:nvPr>
        </p:nvSpPr>
        <p:spPr/>
        <p:txBody>
          <a:bodyPr/>
          <a:lstStyle/>
          <a:p>
            <a:r>
              <a:rPr lang="en-US" dirty="0" smtClean="0"/>
              <a:t>All equipment purchased </a:t>
            </a:r>
            <a:br>
              <a:rPr lang="en-US" dirty="0" smtClean="0"/>
            </a:br>
            <a:r>
              <a:rPr lang="en-US" dirty="0" smtClean="0"/>
              <a:t>and acquired </a:t>
            </a:r>
            <a:endParaRPr lang="en-US" dirty="0"/>
          </a:p>
          <a:p>
            <a:r>
              <a:rPr lang="en-US" dirty="0" smtClean="0"/>
              <a:t>Honeywell Pressure sensor mounted </a:t>
            </a:r>
            <a:br>
              <a:rPr lang="en-US" dirty="0" smtClean="0"/>
            </a:br>
            <a:r>
              <a:rPr lang="en-US" dirty="0" smtClean="0"/>
              <a:t>and tested in 2 locations</a:t>
            </a:r>
          </a:p>
          <a:p>
            <a:r>
              <a:rPr lang="en-US" dirty="0" smtClean="0"/>
              <a:t>Gathered important data using </a:t>
            </a:r>
            <a:br>
              <a:rPr lang="en-US" dirty="0" smtClean="0"/>
            </a:br>
            <a:r>
              <a:rPr lang="en-US" dirty="0" smtClean="0"/>
              <a:t>Arduino </a:t>
            </a:r>
          </a:p>
          <a:p>
            <a:r>
              <a:rPr lang="en-US" dirty="0" smtClean="0"/>
              <a:t>Preliminary Break Beam </a:t>
            </a:r>
            <a:r>
              <a:rPr lang="en-US" smtClean="0"/>
              <a:t>Feasibility </a:t>
            </a:r>
            <a:br>
              <a:rPr lang="en-US" smtClean="0"/>
            </a:br>
            <a:r>
              <a:rPr lang="en-US" smtClean="0"/>
              <a:t>Test Completed</a:t>
            </a:r>
            <a:endParaRPr lang="en-US" dirty="0"/>
          </a:p>
          <a:p>
            <a:endParaRPr lang="en-US" dirty="0" smtClean="0"/>
          </a:p>
        </p:txBody>
      </p:sp>
      <p:pic>
        <p:nvPicPr>
          <p:cNvPr id="5" name="Picture 4" descr="C:\Users\AJ\Dropbox\Drexel\Senior Design\Images\IMG_20151119_1946024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516" y="2252608"/>
            <a:ext cx="4574223" cy="2571751"/>
          </a:xfrm>
          <a:prstGeom prst="rect">
            <a:avLst/>
          </a:prstGeom>
          <a:noFill/>
          <a:ln>
            <a:noFill/>
          </a:ln>
        </p:spPr>
      </p:pic>
      <p:sp>
        <p:nvSpPr>
          <p:cNvPr id="6" name="TextBox 5"/>
          <p:cNvSpPr txBox="1"/>
          <p:nvPr/>
        </p:nvSpPr>
        <p:spPr>
          <a:xfrm>
            <a:off x="8546274" y="3384331"/>
            <a:ext cx="398029" cy="400110"/>
          </a:xfrm>
          <a:prstGeom prst="rect">
            <a:avLst/>
          </a:prstGeom>
          <a:noFill/>
        </p:spPr>
        <p:txBody>
          <a:bodyPr wrap="square" rtlCol="0">
            <a:spAutoFit/>
          </a:bodyPr>
          <a:lstStyle/>
          <a:p>
            <a:r>
              <a:rPr lang="en-US" sz="2000" b="1" dirty="0" smtClean="0">
                <a:solidFill>
                  <a:schemeClr val="accent1"/>
                </a:solidFill>
              </a:rPr>
              <a:t>A</a:t>
            </a:r>
            <a:endParaRPr lang="en-US" sz="2000" b="1" dirty="0">
              <a:solidFill>
                <a:schemeClr val="accent1"/>
              </a:solidFill>
            </a:endParaRPr>
          </a:p>
        </p:txBody>
      </p:sp>
      <p:sp>
        <p:nvSpPr>
          <p:cNvPr id="7" name="TextBox 6"/>
          <p:cNvSpPr txBox="1"/>
          <p:nvPr/>
        </p:nvSpPr>
        <p:spPr>
          <a:xfrm>
            <a:off x="9273689" y="3384331"/>
            <a:ext cx="398029" cy="400110"/>
          </a:xfrm>
          <a:prstGeom prst="rect">
            <a:avLst/>
          </a:prstGeom>
          <a:noFill/>
        </p:spPr>
        <p:txBody>
          <a:bodyPr wrap="square" rtlCol="0">
            <a:spAutoFit/>
          </a:bodyPr>
          <a:lstStyle/>
          <a:p>
            <a:r>
              <a:rPr lang="en-US" sz="2000" b="1" dirty="0">
                <a:solidFill>
                  <a:schemeClr val="accent1"/>
                </a:solidFill>
              </a:rPr>
              <a:t>B</a:t>
            </a:r>
          </a:p>
        </p:txBody>
      </p:sp>
      <p:sp>
        <p:nvSpPr>
          <p:cNvPr id="8" name="TextBox 7"/>
          <p:cNvSpPr txBox="1"/>
          <p:nvPr/>
        </p:nvSpPr>
        <p:spPr>
          <a:xfrm>
            <a:off x="6616516" y="5034455"/>
            <a:ext cx="4574223" cy="646331"/>
          </a:xfrm>
          <a:prstGeom prst="rect">
            <a:avLst/>
          </a:prstGeom>
          <a:noFill/>
        </p:spPr>
        <p:txBody>
          <a:bodyPr wrap="square" rtlCol="0">
            <a:spAutoFit/>
          </a:bodyPr>
          <a:lstStyle/>
          <a:p>
            <a:r>
              <a:rPr lang="en-US" dirty="0" smtClean="0"/>
              <a:t>A – Pressure Sensor Mounted on Marker</a:t>
            </a:r>
          </a:p>
          <a:p>
            <a:r>
              <a:rPr lang="en-US" dirty="0" smtClean="0"/>
              <a:t>B – </a:t>
            </a:r>
            <a:r>
              <a:rPr lang="en-US" dirty="0"/>
              <a:t>Pressure Sensor </a:t>
            </a:r>
            <a:r>
              <a:rPr lang="en-US" dirty="0" smtClean="0"/>
              <a:t>Mounted on Tank</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solidFill>
                  <a:prstClr val="white">
                    <a:tint val="75000"/>
                  </a:prstClr>
                </a:solidFill>
              </a:rPr>
              <a:pPr/>
              <a:t>9</a:t>
            </a:fld>
            <a:endParaRPr lang="en-US" dirty="0">
              <a:solidFill>
                <a:prstClr val="white">
                  <a:tint val="75000"/>
                </a:prstClr>
              </a:solidFill>
            </a:endParaRPr>
          </a:p>
        </p:txBody>
      </p:sp>
    </p:spTree>
    <p:extLst>
      <p:ext uri="{BB962C8B-B14F-4D97-AF65-F5344CB8AC3E}">
        <p14:creationId xmlns:p14="http://schemas.microsoft.com/office/powerpoint/2010/main" val="76334068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2653</Words>
  <Application>Microsoft Office PowerPoint</Application>
  <PresentationFormat>Widescreen</PresentationFormat>
  <Paragraphs>399</Paragraphs>
  <Slides>29</Slides>
  <Notes>18</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29</vt:i4>
      </vt:variant>
    </vt:vector>
  </HeadingPairs>
  <TitlesOfParts>
    <vt:vector size="42" baseType="lpstr">
      <vt:lpstr>Microsoft YaHei</vt:lpstr>
      <vt:lpstr>Arial</vt:lpstr>
      <vt:lpstr>Calibri</vt:lpstr>
      <vt:lpstr>Calibri Light</vt:lpstr>
      <vt:lpstr>Century Gothic</vt:lpstr>
      <vt:lpstr>Liberation Sans</vt:lpstr>
      <vt:lpstr>Mangal</vt:lpstr>
      <vt:lpstr>Times New Roman</vt:lpstr>
      <vt:lpstr>Wingdings 3</vt:lpstr>
      <vt:lpstr>Office Theme</vt:lpstr>
      <vt:lpstr>Ion</vt:lpstr>
      <vt:lpstr>1_Ion</vt:lpstr>
      <vt:lpstr>Photoshop.Image.13</vt:lpstr>
      <vt:lpstr>Paintball Environment Tactical Engagement Recon System (P.E.T.E.R.S.)</vt:lpstr>
      <vt:lpstr>Presentation Outline</vt:lpstr>
      <vt:lpstr>Problem Statement</vt:lpstr>
      <vt:lpstr>Proposed Solution</vt:lpstr>
      <vt:lpstr>Proposed Solution – Block Diagram</vt:lpstr>
      <vt:lpstr>Proposed Solution – HUD GUI</vt:lpstr>
      <vt:lpstr>Budget – Out of Pocket</vt:lpstr>
      <vt:lpstr>Background Research - Standards</vt:lpstr>
      <vt:lpstr>Fall Progress – Hardware</vt:lpstr>
      <vt:lpstr>Fall Progress - Software</vt:lpstr>
      <vt:lpstr>Winter Progress - Hardware</vt:lpstr>
      <vt:lpstr>Winter Progress - Hardware</vt:lpstr>
      <vt:lpstr>PowerPoint Presentation</vt:lpstr>
      <vt:lpstr>PowerPoint Presentation</vt:lpstr>
      <vt:lpstr>Winter Progress - Software</vt:lpstr>
      <vt:lpstr>Work Schedule / Timeline </vt:lpstr>
      <vt:lpstr>Team Member Responsibility</vt:lpstr>
      <vt:lpstr>Summary</vt:lpstr>
      <vt:lpstr>Demo Video</vt:lpstr>
      <vt:lpstr>Addressing Comments</vt:lpstr>
      <vt:lpstr>Work Schedule / Timeline</vt:lpstr>
      <vt:lpstr>Compressed Air Tank Schematic</vt:lpstr>
      <vt:lpstr>Hopper Schematic</vt:lpstr>
      <vt:lpstr>Questions</vt:lpstr>
      <vt:lpstr>PowerPoint Presentation</vt:lpstr>
      <vt:lpstr>PowerPoint Presentation</vt:lpstr>
      <vt:lpstr>PowerPoint Presentation</vt:lpstr>
      <vt:lpstr>PowerPoint Presentation</vt:lpstr>
      <vt:lpstr>Previous HUD GUI Version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Paintball Environment Tactical Engagement Recon System (P.E.T.E.R.S.)</dc:title>
  <dc:creator>AJ Schmidt</dc:creator>
  <cp:lastModifiedBy>Rick Taylor</cp:lastModifiedBy>
  <cp:revision>104</cp:revision>
  <dcterms:created xsi:type="dcterms:W3CDTF">2016-03-05T20:07:33Z</dcterms:created>
  <dcterms:modified xsi:type="dcterms:W3CDTF">2016-03-11T04:35:36Z</dcterms:modified>
</cp:coreProperties>
</file>